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3" r:id="rId7"/>
    <p:sldId id="262" r:id="rId8"/>
    <p:sldId id="264" r:id="rId9"/>
    <p:sldId id="265" r:id="rId10"/>
    <p:sldId id="270" r:id="rId11"/>
    <p:sldId id="266" r:id="rId12"/>
    <p:sldId id="267" r:id="rId13"/>
    <p:sldId id="268" r:id="rId14"/>
    <p:sldId id="269" r:id="rId15"/>
    <p:sldId id="271" r:id="rId16"/>
    <p:sldId id="272" r:id="rId17"/>
    <p:sldId id="273" r:id="rId18"/>
    <p:sldId id="274" r:id="rId19"/>
    <p:sldId id="275" r:id="rId20"/>
    <p:sldId id="276" r:id="rId21"/>
    <p:sldId id="277" r:id="rId22"/>
    <p:sldId id="280" r:id="rId23"/>
    <p:sldId id="281" r:id="rId24"/>
    <p:sldId id="278" r:id="rId25"/>
    <p:sldId id="279" r:id="rId26"/>
    <p:sldId id="289" r:id="rId27"/>
    <p:sldId id="291" r:id="rId28"/>
    <p:sldId id="290" r:id="rId29"/>
    <p:sldId id="284" r:id="rId30"/>
    <p:sldId id="285" r:id="rId31"/>
    <p:sldId id="286" r:id="rId32"/>
    <p:sldId id="287" r:id="rId33"/>
    <p:sldId id="288" r:id="rId34"/>
    <p:sldId id="295" r:id="rId35"/>
    <p:sldId id="296" r:id="rId36"/>
    <p:sldId id="297" r:id="rId37"/>
    <p:sldId id="282" r:id="rId38"/>
    <p:sldId id="292" r:id="rId39"/>
    <p:sldId id="293" r:id="rId40"/>
    <p:sldId id="29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3" d="100"/>
          <a:sy n="63" d="100"/>
        </p:scale>
        <p:origin x="84"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A7684-89BC-38B2-5E36-4387A4F22D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E5778B-9B9D-1DA3-CAD9-FE3BB1E6D8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627999-83F1-1E0C-3DA5-359633A87F3F}"/>
              </a:ext>
            </a:extLst>
          </p:cNvPr>
          <p:cNvSpPr>
            <a:spLocks noGrp="1"/>
          </p:cNvSpPr>
          <p:nvPr>
            <p:ph type="dt" sz="half" idx="10"/>
          </p:nvPr>
        </p:nvSpPr>
        <p:spPr/>
        <p:txBody>
          <a:bodyPr/>
          <a:lstStyle/>
          <a:p>
            <a:fld id="{A1444952-8F26-4750-AE78-2D0666187BC3}" type="datetimeFigureOut">
              <a:rPr lang="en-US" smtClean="0"/>
              <a:t>6/19/2024</a:t>
            </a:fld>
            <a:endParaRPr lang="en-US"/>
          </a:p>
        </p:txBody>
      </p:sp>
      <p:sp>
        <p:nvSpPr>
          <p:cNvPr id="5" name="Footer Placeholder 4">
            <a:extLst>
              <a:ext uri="{FF2B5EF4-FFF2-40B4-BE49-F238E27FC236}">
                <a16:creationId xmlns:a16="http://schemas.microsoft.com/office/drawing/2014/main" id="{4AE2023A-AEAF-A5D5-30E3-5E78755F97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D5B69D-EB17-AADF-9A99-3F0E22580A9F}"/>
              </a:ext>
            </a:extLst>
          </p:cNvPr>
          <p:cNvSpPr>
            <a:spLocks noGrp="1"/>
          </p:cNvSpPr>
          <p:nvPr>
            <p:ph type="sldNum" sz="quarter" idx="12"/>
          </p:nvPr>
        </p:nvSpPr>
        <p:spPr/>
        <p:txBody>
          <a:bodyPr/>
          <a:lstStyle/>
          <a:p>
            <a:fld id="{02EF0C2D-BF58-405D-A678-CCCF66AB50CC}" type="slidenum">
              <a:rPr lang="en-US" smtClean="0"/>
              <a:t>‹#›</a:t>
            </a:fld>
            <a:endParaRPr lang="en-US"/>
          </a:p>
        </p:txBody>
      </p:sp>
    </p:spTree>
    <p:extLst>
      <p:ext uri="{BB962C8B-B14F-4D97-AF65-F5344CB8AC3E}">
        <p14:creationId xmlns:p14="http://schemas.microsoft.com/office/powerpoint/2010/main" val="2955837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B3B28-BCA8-5899-DB87-0908B8D43F7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76BF8E-2B66-4CE5-045E-C588023033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6D532E-9649-42EB-11CA-FD498ED3BCC9}"/>
              </a:ext>
            </a:extLst>
          </p:cNvPr>
          <p:cNvSpPr>
            <a:spLocks noGrp="1"/>
          </p:cNvSpPr>
          <p:nvPr>
            <p:ph type="dt" sz="half" idx="10"/>
          </p:nvPr>
        </p:nvSpPr>
        <p:spPr/>
        <p:txBody>
          <a:bodyPr/>
          <a:lstStyle/>
          <a:p>
            <a:fld id="{A1444952-8F26-4750-AE78-2D0666187BC3}" type="datetimeFigureOut">
              <a:rPr lang="en-US" smtClean="0"/>
              <a:t>6/19/2024</a:t>
            </a:fld>
            <a:endParaRPr lang="en-US"/>
          </a:p>
        </p:txBody>
      </p:sp>
      <p:sp>
        <p:nvSpPr>
          <p:cNvPr id="5" name="Footer Placeholder 4">
            <a:extLst>
              <a:ext uri="{FF2B5EF4-FFF2-40B4-BE49-F238E27FC236}">
                <a16:creationId xmlns:a16="http://schemas.microsoft.com/office/drawing/2014/main" id="{EA1E5CE7-16E0-94F4-C13C-13E941DEF7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58FD6B-7831-A554-23C4-CE27FB86CFDE}"/>
              </a:ext>
            </a:extLst>
          </p:cNvPr>
          <p:cNvSpPr>
            <a:spLocks noGrp="1"/>
          </p:cNvSpPr>
          <p:nvPr>
            <p:ph type="sldNum" sz="quarter" idx="12"/>
          </p:nvPr>
        </p:nvSpPr>
        <p:spPr/>
        <p:txBody>
          <a:bodyPr/>
          <a:lstStyle/>
          <a:p>
            <a:fld id="{02EF0C2D-BF58-405D-A678-CCCF66AB50CC}" type="slidenum">
              <a:rPr lang="en-US" smtClean="0"/>
              <a:t>‹#›</a:t>
            </a:fld>
            <a:endParaRPr lang="en-US"/>
          </a:p>
        </p:txBody>
      </p:sp>
    </p:spTree>
    <p:extLst>
      <p:ext uri="{BB962C8B-B14F-4D97-AF65-F5344CB8AC3E}">
        <p14:creationId xmlns:p14="http://schemas.microsoft.com/office/powerpoint/2010/main" val="3296905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81EFF1-D452-AEF5-BFC6-429A13A8A5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039364-B537-6919-BC6E-168C5D834A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7B940B-82CA-157B-5AFC-D18FFAF0C9A5}"/>
              </a:ext>
            </a:extLst>
          </p:cNvPr>
          <p:cNvSpPr>
            <a:spLocks noGrp="1"/>
          </p:cNvSpPr>
          <p:nvPr>
            <p:ph type="dt" sz="half" idx="10"/>
          </p:nvPr>
        </p:nvSpPr>
        <p:spPr/>
        <p:txBody>
          <a:bodyPr/>
          <a:lstStyle/>
          <a:p>
            <a:fld id="{A1444952-8F26-4750-AE78-2D0666187BC3}" type="datetimeFigureOut">
              <a:rPr lang="en-US" smtClean="0"/>
              <a:t>6/19/2024</a:t>
            </a:fld>
            <a:endParaRPr lang="en-US"/>
          </a:p>
        </p:txBody>
      </p:sp>
      <p:sp>
        <p:nvSpPr>
          <p:cNvPr id="5" name="Footer Placeholder 4">
            <a:extLst>
              <a:ext uri="{FF2B5EF4-FFF2-40B4-BE49-F238E27FC236}">
                <a16:creationId xmlns:a16="http://schemas.microsoft.com/office/drawing/2014/main" id="{0F706AD2-FE3E-3D32-3069-47E13A9FF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DDDD65-B8E3-1A51-212D-C7AC1B30F66B}"/>
              </a:ext>
            </a:extLst>
          </p:cNvPr>
          <p:cNvSpPr>
            <a:spLocks noGrp="1"/>
          </p:cNvSpPr>
          <p:nvPr>
            <p:ph type="sldNum" sz="quarter" idx="12"/>
          </p:nvPr>
        </p:nvSpPr>
        <p:spPr/>
        <p:txBody>
          <a:bodyPr/>
          <a:lstStyle/>
          <a:p>
            <a:fld id="{02EF0C2D-BF58-405D-A678-CCCF66AB50CC}" type="slidenum">
              <a:rPr lang="en-US" smtClean="0"/>
              <a:t>‹#›</a:t>
            </a:fld>
            <a:endParaRPr lang="en-US"/>
          </a:p>
        </p:txBody>
      </p:sp>
    </p:spTree>
    <p:extLst>
      <p:ext uri="{BB962C8B-B14F-4D97-AF65-F5344CB8AC3E}">
        <p14:creationId xmlns:p14="http://schemas.microsoft.com/office/powerpoint/2010/main" val="531470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C9845-5EDE-100B-3439-A097F17802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B1368A-5C3D-0FCC-9446-9A11FE1554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A7CE0-C4FB-3308-E52C-73C3DBF3568A}"/>
              </a:ext>
            </a:extLst>
          </p:cNvPr>
          <p:cNvSpPr>
            <a:spLocks noGrp="1"/>
          </p:cNvSpPr>
          <p:nvPr>
            <p:ph type="dt" sz="half" idx="10"/>
          </p:nvPr>
        </p:nvSpPr>
        <p:spPr/>
        <p:txBody>
          <a:bodyPr/>
          <a:lstStyle/>
          <a:p>
            <a:fld id="{A1444952-8F26-4750-AE78-2D0666187BC3}" type="datetimeFigureOut">
              <a:rPr lang="en-US" smtClean="0"/>
              <a:t>6/19/2024</a:t>
            </a:fld>
            <a:endParaRPr lang="en-US"/>
          </a:p>
        </p:txBody>
      </p:sp>
      <p:sp>
        <p:nvSpPr>
          <p:cNvPr id="5" name="Footer Placeholder 4">
            <a:extLst>
              <a:ext uri="{FF2B5EF4-FFF2-40B4-BE49-F238E27FC236}">
                <a16:creationId xmlns:a16="http://schemas.microsoft.com/office/drawing/2014/main" id="{3749DD0D-3BB9-7FA6-F0E8-01E1DA337B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A82C1B-D968-470C-171D-76248025818D}"/>
              </a:ext>
            </a:extLst>
          </p:cNvPr>
          <p:cNvSpPr>
            <a:spLocks noGrp="1"/>
          </p:cNvSpPr>
          <p:nvPr>
            <p:ph type="sldNum" sz="quarter" idx="12"/>
          </p:nvPr>
        </p:nvSpPr>
        <p:spPr/>
        <p:txBody>
          <a:bodyPr/>
          <a:lstStyle/>
          <a:p>
            <a:fld id="{02EF0C2D-BF58-405D-A678-CCCF66AB50CC}" type="slidenum">
              <a:rPr lang="en-US" smtClean="0"/>
              <a:t>‹#›</a:t>
            </a:fld>
            <a:endParaRPr lang="en-US"/>
          </a:p>
        </p:txBody>
      </p:sp>
    </p:spTree>
    <p:extLst>
      <p:ext uri="{BB962C8B-B14F-4D97-AF65-F5344CB8AC3E}">
        <p14:creationId xmlns:p14="http://schemas.microsoft.com/office/powerpoint/2010/main" val="410780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57CB-5D52-2A54-1B5E-E6F1CC86E4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1D5122-5407-5C0B-F9CC-E6336194136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C87B2A-22D0-50A9-EB1B-EA54A9E5F13D}"/>
              </a:ext>
            </a:extLst>
          </p:cNvPr>
          <p:cNvSpPr>
            <a:spLocks noGrp="1"/>
          </p:cNvSpPr>
          <p:nvPr>
            <p:ph type="dt" sz="half" idx="10"/>
          </p:nvPr>
        </p:nvSpPr>
        <p:spPr/>
        <p:txBody>
          <a:bodyPr/>
          <a:lstStyle/>
          <a:p>
            <a:fld id="{A1444952-8F26-4750-AE78-2D0666187BC3}" type="datetimeFigureOut">
              <a:rPr lang="en-US" smtClean="0"/>
              <a:t>6/19/2024</a:t>
            </a:fld>
            <a:endParaRPr lang="en-US"/>
          </a:p>
        </p:txBody>
      </p:sp>
      <p:sp>
        <p:nvSpPr>
          <p:cNvPr id="5" name="Footer Placeholder 4">
            <a:extLst>
              <a:ext uri="{FF2B5EF4-FFF2-40B4-BE49-F238E27FC236}">
                <a16:creationId xmlns:a16="http://schemas.microsoft.com/office/drawing/2014/main" id="{E79E9976-92F2-FEF0-4ECC-AD8A3B003B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E1E5BE-ACA0-34A6-5066-B3FB9D09E56D}"/>
              </a:ext>
            </a:extLst>
          </p:cNvPr>
          <p:cNvSpPr>
            <a:spLocks noGrp="1"/>
          </p:cNvSpPr>
          <p:nvPr>
            <p:ph type="sldNum" sz="quarter" idx="12"/>
          </p:nvPr>
        </p:nvSpPr>
        <p:spPr/>
        <p:txBody>
          <a:bodyPr/>
          <a:lstStyle/>
          <a:p>
            <a:fld id="{02EF0C2D-BF58-405D-A678-CCCF66AB50CC}" type="slidenum">
              <a:rPr lang="en-US" smtClean="0"/>
              <a:t>‹#›</a:t>
            </a:fld>
            <a:endParaRPr lang="en-US"/>
          </a:p>
        </p:txBody>
      </p:sp>
    </p:spTree>
    <p:extLst>
      <p:ext uri="{BB962C8B-B14F-4D97-AF65-F5344CB8AC3E}">
        <p14:creationId xmlns:p14="http://schemas.microsoft.com/office/powerpoint/2010/main" val="1718157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0C28-B8DC-4257-85CE-FC7DBF9A03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9619BF-08CD-F73D-E52E-E89564062B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805E72-0689-E372-98F6-87712BC064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02F90B-8603-E6A9-A8D6-BD8663EDC3C7}"/>
              </a:ext>
            </a:extLst>
          </p:cNvPr>
          <p:cNvSpPr>
            <a:spLocks noGrp="1"/>
          </p:cNvSpPr>
          <p:nvPr>
            <p:ph type="dt" sz="half" idx="10"/>
          </p:nvPr>
        </p:nvSpPr>
        <p:spPr/>
        <p:txBody>
          <a:bodyPr/>
          <a:lstStyle/>
          <a:p>
            <a:fld id="{A1444952-8F26-4750-AE78-2D0666187BC3}" type="datetimeFigureOut">
              <a:rPr lang="en-US" smtClean="0"/>
              <a:t>6/19/2024</a:t>
            </a:fld>
            <a:endParaRPr lang="en-US"/>
          </a:p>
        </p:txBody>
      </p:sp>
      <p:sp>
        <p:nvSpPr>
          <p:cNvPr id="6" name="Footer Placeholder 5">
            <a:extLst>
              <a:ext uri="{FF2B5EF4-FFF2-40B4-BE49-F238E27FC236}">
                <a16:creationId xmlns:a16="http://schemas.microsoft.com/office/drawing/2014/main" id="{E66EABDB-52E4-FE61-51D3-DFA7555741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848D7B-636E-D404-05A9-525C5ADF47CB}"/>
              </a:ext>
            </a:extLst>
          </p:cNvPr>
          <p:cNvSpPr>
            <a:spLocks noGrp="1"/>
          </p:cNvSpPr>
          <p:nvPr>
            <p:ph type="sldNum" sz="quarter" idx="12"/>
          </p:nvPr>
        </p:nvSpPr>
        <p:spPr/>
        <p:txBody>
          <a:bodyPr/>
          <a:lstStyle/>
          <a:p>
            <a:fld id="{02EF0C2D-BF58-405D-A678-CCCF66AB50CC}" type="slidenum">
              <a:rPr lang="en-US" smtClean="0"/>
              <a:t>‹#›</a:t>
            </a:fld>
            <a:endParaRPr lang="en-US"/>
          </a:p>
        </p:txBody>
      </p:sp>
    </p:spTree>
    <p:extLst>
      <p:ext uri="{BB962C8B-B14F-4D97-AF65-F5344CB8AC3E}">
        <p14:creationId xmlns:p14="http://schemas.microsoft.com/office/powerpoint/2010/main" val="1725845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E8DA1-BC4A-BD3B-353D-BC2468C77C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CEA9E5-831C-A681-7EDB-F8798CDEA7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5E1E28-C6BE-DCAF-1973-13D458D6E7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8D4010-B2BD-5BC9-994B-355C40618B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7D2075-8FAD-0AE7-74A9-5E42B0F4C0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5ACDB8-373A-DF70-B248-5B0929636CC2}"/>
              </a:ext>
            </a:extLst>
          </p:cNvPr>
          <p:cNvSpPr>
            <a:spLocks noGrp="1"/>
          </p:cNvSpPr>
          <p:nvPr>
            <p:ph type="dt" sz="half" idx="10"/>
          </p:nvPr>
        </p:nvSpPr>
        <p:spPr/>
        <p:txBody>
          <a:bodyPr/>
          <a:lstStyle/>
          <a:p>
            <a:fld id="{A1444952-8F26-4750-AE78-2D0666187BC3}" type="datetimeFigureOut">
              <a:rPr lang="en-US" smtClean="0"/>
              <a:t>6/19/2024</a:t>
            </a:fld>
            <a:endParaRPr lang="en-US"/>
          </a:p>
        </p:txBody>
      </p:sp>
      <p:sp>
        <p:nvSpPr>
          <p:cNvPr id="8" name="Footer Placeholder 7">
            <a:extLst>
              <a:ext uri="{FF2B5EF4-FFF2-40B4-BE49-F238E27FC236}">
                <a16:creationId xmlns:a16="http://schemas.microsoft.com/office/drawing/2014/main" id="{23AFF151-ABD5-9653-0668-1A0939D9F0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564581-986F-8D7A-F016-13F398D37165}"/>
              </a:ext>
            </a:extLst>
          </p:cNvPr>
          <p:cNvSpPr>
            <a:spLocks noGrp="1"/>
          </p:cNvSpPr>
          <p:nvPr>
            <p:ph type="sldNum" sz="quarter" idx="12"/>
          </p:nvPr>
        </p:nvSpPr>
        <p:spPr/>
        <p:txBody>
          <a:bodyPr/>
          <a:lstStyle/>
          <a:p>
            <a:fld id="{02EF0C2D-BF58-405D-A678-CCCF66AB50CC}" type="slidenum">
              <a:rPr lang="en-US" smtClean="0"/>
              <a:t>‹#›</a:t>
            </a:fld>
            <a:endParaRPr lang="en-US"/>
          </a:p>
        </p:txBody>
      </p:sp>
    </p:spTree>
    <p:extLst>
      <p:ext uri="{BB962C8B-B14F-4D97-AF65-F5344CB8AC3E}">
        <p14:creationId xmlns:p14="http://schemas.microsoft.com/office/powerpoint/2010/main" val="4279507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11093-9330-C6ED-8536-A115796B60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6048B9-2A9F-44D2-4FBF-D80609EF7B0E}"/>
              </a:ext>
            </a:extLst>
          </p:cNvPr>
          <p:cNvSpPr>
            <a:spLocks noGrp="1"/>
          </p:cNvSpPr>
          <p:nvPr>
            <p:ph type="dt" sz="half" idx="10"/>
          </p:nvPr>
        </p:nvSpPr>
        <p:spPr/>
        <p:txBody>
          <a:bodyPr/>
          <a:lstStyle/>
          <a:p>
            <a:fld id="{A1444952-8F26-4750-AE78-2D0666187BC3}" type="datetimeFigureOut">
              <a:rPr lang="en-US" smtClean="0"/>
              <a:t>6/19/2024</a:t>
            </a:fld>
            <a:endParaRPr lang="en-US"/>
          </a:p>
        </p:txBody>
      </p:sp>
      <p:sp>
        <p:nvSpPr>
          <p:cNvPr id="4" name="Footer Placeholder 3">
            <a:extLst>
              <a:ext uri="{FF2B5EF4-FFF2-40B4-BE49-F238E27FC236}">
                <a16:creationId xmlns:a16="http://schemas.microsoft.com/office/drawing/2014/main" id="{8F44B9D1-9E39-6D14-E989-46858E0CAB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AB87FC-3219-0F94-30E1-B8850D01E749}"/>
              </a:ext>
            </a:extLst>
          </p:cNvPr>
          <p:cNvSpPr>
            <a:spLocks noGrp="1"/>
          </p:cNvSpPr>
          <p:nvPr>
            <p:ph type="sldNum" sz="quarter" idx="12"/>
          </p:nvPr>
        </p:nvSpPr>
        <p:spPr/>
        <p:txBody>
          <a:bodyPr/>
          <a:lstStyle/>
          <a:p>
            <a:fld id="{02EF0C2D-BF58-405D-A678-CCCF66AB50CC}" type="slidenum">
              <a:rPr lang="en-US" smtClean="0"/>
              <a:t>‹#›</a:t>
            </a:fld>
            <a:endParaRPr lang="en-US"/>
          </a:p>
        </p:txBody>
      </p:sp>
    </p:spTree>
    <p:extLst>
      <p:ext uri="{BB962C8B-B14F-4D97-AF65-F5344CB8AC3E}">
        <p14:creationId xmlns:p14="http://schemas.microsoft.com/office/powerpoint/2010/main" val="501921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3095DB-6CE8-B85E-E683-EC864C7F9C99}"/>
              </a:ext>
            </a:extLst>
          </p:cNvPr>
          <p:cNvSpPr>
            <a:spLocks noGrp="1"/>
          </p:cNvSpPr>
          <p:nvPr>
            <p:ph type="dt" sz="half" idx="10"/>
          </p:nvPr>
        </p:nvSpPr>
        <p:spPr/>
        <p:txBody>
          <a:bodyPr/>
          <a:lstStyle/>
          <a:p>
            <a:fld id="{A1444952-8F26-4750-AE78-2D0666187BC3}" type="datetimeFigureOut">
              <a:rPr lang="en-US" smtClean="0"/>
              <a:t>6/19/2024</a:t>
            </a:fld>
            <a:endParaRPr lang="en-US"/>
          </a:p>
        </p:txBody>
      </p:sp>
      <p:sp>
        <p:nvSpPr>
          <p:cNvPr id="3" name="Footer Placeholder 2">
            <a:extLst>
              <a:ext uri="{FF2B5EF4-FFF2-40B4-BE49-F238E27FC236}">
                <a16:creationId xmlns:a16="http://schemas.microsoft.com/office/drawing/2014/main" id="{A6237174-B8C8-29FE-6845-FEEE4F12AC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A3BA94-3295-EDF0-EBD5-AA2E007826E4}"/>
              </a:ext>
            </a:extLst>
          </p:cNvPr>
          <p:cNvSpPr>
            <a:spLocks noGrp="1"/>
          </p:cNvSpPr>
          <p:nvPr>
            <p:ph type="sldNum" sz="quarter" idx="12"/>
          </p:nvPr>
        </p:nvSpPr>
        <p:spPr/>
        <p:txBody>
          <a:bodyPr/>
          <a:lstStyle/>
          <a:p>
            <a:fld id="{02EF0C2D-BF58-405D-A678-CCCF66AB50CC}" type="slidenum">
              <a:rPr lang="en-US" smtClean="0"/>
              <a:t>‹#›</a:t>
            </a:fld>
            <a:endParaRPr lang="en-US"/>
          </a:p>
        </p:txBody>
      </p:sp>
    </p:spTree>
    <p:extLst>
      <p:ext uri="{BB962C8B-B14F-4D97-AF65-F5344CB8AC3E}">
        <p14:creationId xmlns:p14="http://schemas.microsoft.com/office/powerpoint/2010/main" val="2053419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7FBD3-197C-8C9C-8D87-E355BAE148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834447-E977-1AC0-472F-1AB365E37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CE5F57-0B5F-412A-7639-1FBB10B8E7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4FAFA0-A8F7-38DF-A40E-8D2B81C1EC9D}"/>
              </a:ext>
            </a:extLst>
          </p:cNvPr>
          <p:cNvSpPr>
            <a:spLocks noGrp="1"/>
          </p:cNvSpPr>
          <p:nvPr>
            <p:ph type="dt" sz="half" idx="10"/>
          </p:nvPr>
        </p:nvSpPr>
        <p:spPr/>
        <p:txBody>
          <a:bodyPr/>
          <a:lstStyle/>
          <a:p>
            <a:fld id="{A1444952-8F26-4750-AE78-2D0666187BC3}" type="datetimeFigureOut">
              <a:rPr lang="en-US" smtClean="0"/>
              <a:t>6/19/2024</a:t>
            </a:fld>
            <a:endParaRPr lang="en-US"/>
          </a:p>
        </p:txBody>
      </p:sp>
      <p:sp>
        <p:nvSpPr>
          <p:cNvPr id="6" name="Footer Placeholder 5">
            <a:extLst>
              <a:ext uri="{FF2B5EF4-FFF2-40B4-BE49-F238E27FC236}">
                <a16:creationId xmlns:a16="http://schemas.microsoft.com/office/drawing/2014/main" id="{1B5EF159-A1C8-EAE1-1FB0-ABD1CDAD56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0CA639-C2B1-C6CA-96B6-18AC4EB7939D}"/>
              </a:ext>
            </a:extLst>
          </p:cNvPr>
          <p:cNvSpPr>
            <a:spLocks noGrp="1"/>
          </p:cNvSpPr>
          <p:nvPr>
            <p:ph type="sldNum" sz="quarter" idx="12"/>
          </p:nvPr>
        </p:nvSpPr>
        <p:spPr/>
        <p:txBody>
          <a:bodyPr/>
          <a:lstStyle/>
          <a:p>
            <a:fld id="{02EF0C2D-BF58-405D-A678-CCCF66AB50CC}" type="slidenum">
              <a:rPr lang="en-US" smtClean="0"/>
              <a:t>‹#›</a:t>
            </a:fld>
            <a:endParaRPr lang="en-US"/>
          </a:p>
        </p:txBody>
      </p:sp>
    </p:spTree>
    <p:extLst>
      <p:ext uri="{BB962C8B-B14F-4D97-AF65-F5344CB8AC3E}">
        <p14:creationId xmlns:p14="http://schemas.microsoft.com/office/powerpoint/2010/main" val="847043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D1E21-038E-F4C3-5825-9A5D911FCD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2C9614-3AA0-A648-5531-848F87EC2D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EE5A56-A8B3-EDE6-00D5-63BAAA0933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DAF52E-A699-2ABF-E064-2ED532B26418}"/>
              </a:ext>
            </a:extLst>
          </p:cNvPr>
          <p:cNvSpPr>
            <a:spLocks noGrp="1"/>
          </p:cNvSpPr>
          <p:nvPr>
            <p:ph type="dt" sz="half" idx="10"/>
          </p:nvPr>
        </p:nvSpPr>
        <p:spPr/>
        <p:txBody>
          <a:bodyPr/>
          <a:lstStyle/>
          <a:p>
            <a:fld id="{A1444952-8F26-4750-AE78-2D0666187BC3}" type="datetimeFigureOut">
              <a:rPr lang="en-US" smtClean="0"/>
              <a:t>6/19/2024</a:t>
            </a:fld>
            <a:endParaRPr lang="en-US"/>
          </a:p>
        </p:txBody>
      </p:sp>
      <p:sp>
        <p:nvSpPr>
          <p:cNvPr id="6" name="Footer Placeholder 5">
            <a:extLst>
              <a:ext uri="{FF2B5EF4-FFF2-40B4-BE49-F238E27FC236}">
                <a16:creationId xmlns:a16="http://schemas.microsoft.com/office/drawing/2014/main" id="{853A6D27-BA2D-49E5-066A-582C4BCF56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7AAECF-1C12-00F1-AE88-84516AB04D9D}"/>
              </a:ext>
            </a:extLst>
          </p:cNvPr>
          <p:cNvSpPr>
            <a:spLocks noGrp="1"/>
          </p:cNvSpPr>
          <p:nvPr>
            <p:ph type="sldNum" sz="quarter" idx="12"/>
          </p:nvPr>
        </p:nvSpPr>
        <p:spPr/>
        <p:txBody>
          <a:bodyPr/>
          <a:lstStyle/>
          <a:p>
            <a:fld id="{02EF0C2D-BF58-405D-A678-CCCF66AB50CC}" type="slidenum">
              <a:rPr lang="en-US" smtClean="0"/>
              <a:t>‹#›</a:t>
            </a:fld>
            <a:endParaRPr lang="en-US"/>
          </a:p>
        </p:txBody>
      </p:sp>
    </p:spTree>
    <p:extLst>
      <p:ext uri="{BB962C8B-B14F-4D97-AF65-F5344CB8AC3E}">
        <p14:creationId xmlns:p14="http://schemas.microsoft.com/office/powerpoint/2010/main" val="1183022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511996-8206-9156-C74C-60397762C6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A3CB69-C424-AA52-17B1-80C6F541CE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0FCD73-0000-2646-52B8-FF061929B3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1444952-8F26-4750-AE78-2D0666187BC3}" type="datetimeFigureOut">
              <a:rPr lang="en-US" smtClean="0"/>
              <a:t>6/19/2024</a:t>
            </a:fld>
            <a:endParaRPr lang="en-US"/>
          </a:p>
        </p:txBody>
      </p:sp>
      <p:sp>
        <p:nvSpPr>
          <p:cNvPr id="5" name="Footer Placeholder 4">
            <a:extLst>
              <a:ext uri="{FF2B5EF4-FFF2-40B4-BE49-F238E27FC236}">
                <a16:creationId xmlns:a16="http://schemas.microsoft.com/office/drawing/2014/main" id="{8913453E-DD11-4CA6-C67D-771E8B062C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C21842F-E371-8637-D48E-472491EAA7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2EF0C2D-BF58-405D-A678-CCCF66AB50CC}" type="slidenum">
              <a:rPr lang="en-US" smtClean="0"/>
              <a:t>‹#›</a:t>
            </a:fld>
            <a:endParaRPr lang="en-US"/>
          </a:p>
        </p:txBody>
      </p:sp>
    </p:spTree>
    <p:extLst>
      <p:ext uri="{BB962C8B-B14F-4D97-AF65-F5344CB8AC3E}">
        <p14:creationId xmlns:p14="http://schemas.microsoft.com/office/powerpoint/2010/main" val="3038449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588B7-7433-6699-D8FB-DC65D71BB33A}"/>
              </a:ext>
            </a:extLst>
          </p:cNvPr>
          <p:cNvSpPr>
            <a:spLocks noGrp="1"/>
          </p:cNvSpPr>
          <p:nvPr>
            <p:ph type="title"/>
          </p:nvPr>
        </p:nvSpPr>
        <p:spPr/>
        <p:txBody>
          <a:bodyPr/>
          <a:lstStyle/>
          <a:p>
            <a:r>
              <a:rPr lang="en-US" dirty="0"/>
              <a:t>AI</a:t>
            </a:r>
          </a:p>
        </p:txBody>
      </p:sp>
      <p:sp>
        <p:nvSpPr>
          <p:cNvPr id="3" name="Content Placeholder 2">
            <a:extLst>
              <a:ext uri="{FF2B5EF4-FFF2-40B4-BE49-F238E27FC236}">
                <a16:creationId xmlns:a16="http://schemas.microsoft.com/office/drawing/2014/main" id="{A5C1B2D9-0327-4CBA-A291-47DB257670F8}"/>
              </a:ext>
            </a:extLst>
          </p:cNvPr>
          <p:cNvSpPr>
            <a:spLocks noGrp="1"/>
          </p:cNvSpPr>
          <p:nvPr>
            <p:ph idx="1"/>
          </p:nvPr>
        </p:nvSpPr>
        <p:spPr/>
        <p:txBody>
          <a:bodyPr>
            <a:normAutofit fontScale="77500" lnSpcReduction="20000"/>
          </a:bodyPr>
          <a:lstStyle/>
          <a:p>
            <a:r>
              <a:rPr lang="en-US" dirty="0"/>
              <a:t>Artificial Intelligence (AI) refers to the simulation of human intelligence in machines that are programmed to think, learn, and make decisions like humans. </a:t>
            </a:r>
          </a:p>
          <a:p>
            <a:r>
              <a:rPr lang="en-US" dirty="0"/>
              <a:t>AI encompasses a wide range of technologies, including machine learning, natural language processing, robotics, and computer vision.</a:t>
            </a:r>
          </a:p>
          <a:p>
            <a:pPr marL="0" indent="0">
              <a:buNone/>
            </a:pPr>
            <a:r>
              <a:rPr lang="en-US" b="1" dirty="0"/>
              <a:t>Key Components of AI</a:t>
            </a:r>
          </a:p>
          <a:p>
            <a:pPr>
              <a:buFont typeface="+mj-lt"/>
              <a:buAutoNum type="arabicPeriod"/>
            </a:pPr>
            <a:r>
              <a:rPr lang="en-US" b="1" dirty="0"/>
              <a:t>Machine Learning (ML)</a:t>
            </a:r>
            <a:r>
              <a:rPr lang="en-US" dirty="0"/>
              <a:t>: A subset of AI that involves training algorithms to make predictions or decisions based on data. Examples include recommendation systems and spam filters.</a:t>
            </a:r>
          </a:p>
          <a:p>
            <a:pPr>
              <a:buFont typeface="+mj-lt"/>
              <a:buAutoNum type="arabicPeriod"/>
            </a:pPr>
            <a:r>
              <a:rPr lang="en-US" b="1" dirty="0"/>
              <a:t>Natural Language Processing (NLP)</a:t>
            </a:r>
            <a:r>
              <a:rPr lang="en-US" dirty="0"/>
              <a:t>: Enables machines to understand and interpret human language. Examples include chatbots and virtual assistants.</a:t>
            </a:r>
          </a:p>
          <a:p>
            <a:pPr>
              <a:buFont typeface="+mj-lt"/>
              <a:buAutoNum type="arabicPeriod"/>
            </a:pPr>
            <a:r>
              <a:rPr lang="en-US" b="1" dirty="0"/>
              <a:t>Computer Vision</a:t>
            </a:r>
            <a:r>
              <a:rPr lang="en-US" dirty="0"/>
              <a:t>: Allows machines to interpret and make decisions based on visual data. Examples include self-driving cars and facial recognition systems.</a:t>
            </a:r>
          </a:p>
          <a:p>
            <a:pPr>
              <a:buFont typeface="+mj-lt"/>
              <a:buAutoNum type="arabicPeriod"/>
            </a:pPr>
            <a:r>
              <a:rPr lang="en-US" b="1" dirty="0"/>
              <a:t>Robotics</a:t>
            </a:r>
            <a:r>
              <a:rPr lang="en-US" dirty="0"/>
              <a:t>: Involves the design and use of robots to perform tasks. Examples include manufacturing robots and robotic surgery.</a:t>
            </a:r>
          </a:p>
          <a:p>
            <a:endParaRPr lang="en-US" dirty="0"/>
          </a:p>
        </p:txBody>
      </p:sp>
    </p:spTree>
    <p:extLst>
      <p:ext uri="{BB962C8B-B14F-4D97-AF65-F5344CB8AC3E}">
        <p14:creationId xmlns:p14="http://schemas.microsoft.com/office/powerpoint/2010/main" val="508752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3" name="Group 2062">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2064" name="Rectangle 2063">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2064">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1" name="Rectangle 2060">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4 Uses of Virtual Reality That Will Blow Your Mind - All About VR ...">
            <a:extLst>
              <a:ext uri="{FF2B5EF4-FFF2-40B4-BE49-F238E27FC236}">
                <a16:creationId xmlns:a16="http://schemas.microsoft.com/office/drawing/2014/main" id="{EF32E8B5-EABB-206F-A155-679F7579392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5887" b="3922"/>
          <a:stretch/>
        </p:blipFill>
        <p:spPr bwMode="auto">
          <a:xfrm>
            <a:off x="838200" y="704765"/>
            <a:ext cx="10628376" cy="5440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636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33E58-713D-26CA-0DB8-5A81D7FCC345}"/>
              </a:ext>
            </a:extLst>
          </p:cNvPr>
          <p:cNvSpPr>
            <a:spLocks noGrp="1"/>
          </p:cNvSpPr>
          <p:nvPr>
            <p:ph type="title"/>
          </p:nvPr>
        </p:nvSpPr>
        <p:spPr/>
        <p:txBody>
          <a:bodyPr/>
          <a:lstStyle/>
          <a:p>
            <a:r>
              <a:rPr lang="en-US" dirty="0"/>
              <a:t>Virtual Reality</a:t>
            </a:r>
          </a:p>
        </p:txBody>
      </p:sp>
      <p:sp>
        <p:nvSpPr>
          <p:cNvPr id="3" name="Content Placeholder 2">
            <a:extLst>
              <a:ext uri="{FF2B5EF4-FFF2-40B4-BE49-F238E27FC236}">
                <a16:creationId xmlns:a16="http://schemas.microsoft.com/office/drawing/2014/main" id="{D220130E-D99B-4DB6-C911-7D447352DA7A}"/>
              </a:ext>
            </a:extLst>
          </p:cNvPr>
          <p:cNvSpPr>
            <a:spLocks noGrp="1"/>
          </p:cNvSpPr>
          <p:nvPr>
            <p:ph idx="1"/>
          </p:nvPr>
        </p:nvSpPr>
        <p:spPr/>
        <p:txBody>
          <a:bodyPr>
            <a:normAutofit fontScale="70000" lnSpcReduction="20000"/>
          </a:bodyPr>
          <a:lstStyle/>
          <a:p>
            <a:r>
              <a:rPr lang="en-US" dirty="0"/>
              <a:t>Virtual Reality (VR) is a technology that creates a simulated environment or experience, often using computer-generated content and sensory inputs such as sight, sound, and sometimes even touch. </a:t>
            </a:r>
          </a:p>
          <a:p>
            <a:r>
              <a:rPr lang="en-US" dirty="0"/>
              <a:t>Users can interact with and immerse themselves in this artificial environment, typically through specialized VR headsets or goggles</a:t>
            </a:r>
          </a:p>
          <a:p>
            <a:pPr marL="0" indent="0">
              <a:buNone/>
            </a:pPr>
            <a:r>
              <a:rPr lang="en-US" b="1" dirty="0"/>
              <a:t>How Virtual Reality Works</a:t>
            </a:r>
          </a:p>
          <a:p>
            <a:pPr>
              <a:buFont typeface="Arial" panose="020B0604020202020204" pitchFamily="34" charset="0"/>
              <a:buChar char="•"/>
            </a:pPr>
            <a:r>
              <a:rPr lang="en-US" b="1" dirty="0"/>
              <a:t>Creation of Virtual Environment</a:t>
            </a:r>
            <a:r>
              <a:rPr lang="en-US" dirty="0"/>
              <a:t>: Virtual reality begins with creating a digital simulation of an environment using computer-generated imagery (CGI) or 360-degree video.</a:t>
            </a:r>
          </a:p>
          <a:p>
            <a:pPr>
              <a:buFont typeface="Arial" panose="020B0604020202020204" pitchFamily="34" charset="0"/>
              <a:buChar char="•"/>
            </a:pPr>
            <a:r>
              <a:rPr lang="en-US" b="1" dirty="0"/>
              <a:t>Sensory Inputs</a:t>
            </a:r>
            <a:r>
              <a:rPr lang="en-US" dirty="0"/>
              <a:t>: VR headsets provide visual and auditory inputs to users, presenting them with a 3D visual and spatial audio experience that mimics real-world perception.</a:t>
            </a:r>
          </a:p>
          <a:p>
            <a:pPr>
              <a:buFont typeface="Arial" panose="020B0604020202020204" pitchFamily="34" charset="0"/>
              <a:buChar char="•"/>
            </a:pPr>
            <a:r>
              <a:rPr lang="en-US" b="1" dirty="0"/>
              <a:t>Interaction and Immersion</a:t>
            </a:r>
            <a:r>
              <a:rPr lang="en-US" dirty="0"/>
              <a:t>: Users can interact with the virtual environment through gestures, movements, and sometimes voice commands, enhancing the feeling of presence and immersion.</a:t>
            </a:r>
          </a:p>
          <a:p>
            <a:pPr>
              <a:buFont typeface="Arial" panose="020B0604020202020204" pitchFamily="34" charset="0"/>
              <a:buChar char="•"/>
            </a:pPr>
            <a:r>
              <a:rPr lang="en-US" b="1" dirty="0"/>
              <a:t>Real-Time Rendering</a:t>
            </a:r>
            <a:r>
              <a:rPr lang="en-US" dirty="0"/>
              <a:t>: Advanced graphics rendering techniques ensure that changes in the user’s perspective or movements are reflected in real-time within the virtual environment.</a:t>
            </a:r>
          </a:p>
          <a:p>
            <a:endParaRPr lang="en-US" dirty="0"/>
          </a:p>
        </p:txBody>
      </p:sp>
    </p:spTree>
    <p:extLst>
      <p:ext uri="{BB962C8B-B14F-4D97-AF65-F5344CB8AC3E}">
        <p14:creationId xmlns:p14="http://schemas.microsoft.com/office/powerpoint/2010/main" val="518277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4407-7EBD-6A38-063D-2A30D0802416}"/>
              </a:ext>
            </a:extLst>
          </p:cNvPr>
          <p:cNvSpPr>
            <a:spLocks noGrp="1"/>
          </p:cNvSpPr>
          <p:nvPr>
            <p:ph type="title"/>
          </p:nvPr>
        </p:nvSpPr>
        <p:spPr/>
        <p:txBody>
          <a:bodyPr/>
          <a:lstStyle/>
          <a:p>
            <a:r>
              <a:rPr lang="en-US" dirty="0"/>
              <a:t>Application</a:t>
            </a:r>
          </a:p>
        </p:txBody>
      </p:sp>
      <p:sp>
        <p:nvSpPr>
          <p:cNvPr id="3" name="Content Placeholder 2">
            <a:extLst>
              <a:ext uri="{FF2B5EF4-FFF2-40B4-BE49-F238E27FC236}">
                <a16:creationId xmlns:a16="http://schemas.microsoft.com/office/drawing/2014/main" id="{31E239F0-F297-5502-C1C7-D8BFA3F6E0E1}"/>
              </a:ext>
            </a:extLst>
          </p:cNvPr>
          <p:cNvSpPr>
            <a:spLocks noGrp="1"/>
          </p:cNvSpPr>
          <p:nvPr>
            <p:ph idx="1"/>
          </p:nvPr>
        </p:nvSpPr>
        <p:spPr/>
        <p:txBody>
          <a:bodyPr>
            <a:normAutofit fontScale="85000" lnSpcReduction="20000"/>
          </a:bodyPr>
          <a:lstStyle/>
          <a:p>
            <a:pPr>
              <a:buFont typeface="+mj-lt"/>
              <a:buAutoNum type="arabicPeriod"/>
            </a:pPr>
            <a:r>
              <a:rPr lang="en-US" b="1" dirty="0"/>
              <a:t>Gaming and Entertainment</a:t>
            </a:r>
            <a:endParaRPr lang="en-US" dirty="0"/>
          </a:p>
          <a:p>
            <a:pPr marL="742950" lvl="1" indent="-285750">
              <a:buFont typeface="+mj-lt"/>
              <a:buAutoNum type="arabicPeriod"/>
            </a:pPr>
            <a:r>
              <a:rPr lang="en-US" dirty="0"/>
              <a:t>VR gaming offers immersive experiences where players can explore virtual worlds, interact with characters, and engage in simulated activities.</a:t>
            </a:r>
          </a:p>
          <a:p>
            <a:pPr>
              <a:buFont typeface="+mj-lt"/>
              <a:buAutoNum type="arabicPeriod"/>
            </a:pPr>
            <a:r>
              <a:rPr lang="en-US" b="1" dirty="0"/>
              <a:t>Training and Simulation</a:t>
            </a:r>
            <a:endParaRPr lang="en-US" dirty="0"/>
          </a:p>
          <a:p>
            <a:pPr marL="742950" lvl="1" indent="-285750">
              <a:buFont typeface="+mj-lt"/>
              <a:buAutoNum type="arabicPeriod"/>
            </a:pPr>
            <a:r>
              <a:rPr lang="en-US" dirty="0"/>
              <a:t>Industries use VR for training simulations in fields such as aviation, medicine, military, and manufacturing to practice skills in a safe, controlled environment.</a:t>
            </a:r>
          </a:p>
          <a:p>
            <a:pPr>
              <a:buFont typeface="+mj-lt"/>
              <a:buAutoNum type="arabicPeriod"/>
            </a:pPr>
            <a:r>
              <a:rPr lang="en-US" b="1" dirty="0"/>
              <a:t>Education and Research</a:t>
            </a:r>
            <a:endParaRPr lang="en-US" dirty="0"/>
          </a:p>
          <a:p>
            <a:pPr marL="742950" lvl="1" indent="-285750">
              <a:buFont typeface="+mj-lt"/>
              <a:buAutoNum type="arabicPeriod"/>
            </a:pPr>
            <a:r>
              <a:rPr lang="en-US" dirty="0"/>
              <a:t>VR is used in education to provide interactive learning experiences, virtual field trips, and simulations that enhance understanding of complex concepts.</a:t>
            </a:r>
          </a:p>
          <a:p>
            <a:pPr>
              <a:buFont typeface="+mj-lt"/>
              <a:buAutoNum type="arabicPeriod"/>
            </a:pPr>
            <a:r>
              <a:rPr lang="en-US" b="1" dirty="0"/>
              <a:t>Healthcare and Therapy</a:t>
            </a:r>
            <a:endParaRPr lang="en-US" dirty="0"/>
          </a:p>
          <a:p>
            <a:pPr marL="742950" lvl="1" indent="-285750">
              <a:buFont typeface="+mj-lt"/>
              <a:buAutoNum type="arabicPeriod"/>
            </a:pPr>
            <a:r>
              <a:rPr lang="en-US" dirty="0"/>
              <a:t>VR is used for pain management, exposure therapy for phobias, rehabilitation exercises, and mental health treatments.</a:t>
            </a:r>
          </a:p>
          <a:p>
            <a:pPr>
              <a:buFont typeface="+mj-lt"/>
              <a:buAutoNum type="arabicPeriod"/>
            </a:pPr>
            <a:r>
              <a:rPr lang="en-US" b="1" dirty="0"/>
              <a:t>Architecture and Design</a:t>
            </a:r>
            <a:endParaRPr lang="en-US" dirty="0"/>
          </a:p>
          <a:p>
            <a:pPr marL="742950" lvl="1" indent="-285750">
              <a:buFont typeface="+mj-lt"/>
              <a:buAutoNum type="arabicPeriod"/>
            </a:pPr>
            <a:r>
              <a:rPr lang="en-US" dirty="0"/>
              <a:t>Architects and designers use VR to visualize and explore 3D models of buildings and environments before construction, improving design accuracy and client </a:t>
            </a:r>
            <a:r>
              <a:rPr lang="en-US" dirty="0" err="1"/>
              <a:t>communicatio</a:t>
            </a:r>
            <a:endParaRPr lang="en-US" dirty="0"/>
          </a:p>
          <a:p>
            <a:endParaRPr lang="en-US" dirty="0"/>
          </a:p>
        </p:txBody>
      </p:sp>
    </p:spTree>
    <p:extLst>
      <p:ext uri="{BB962C8B-B14F-4D97-AF65-F5344CB8AC3E}">
        <p14:creationId xmlns:p14="http://schemas.microsoft.com/office/powerpoint/2010/main" val="1774501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D2672-A39E-87F3-2B77-5BF945C64DB0}"/>
              </a:ext>
            </a:extLst>
          </p:cNvPr>
          <p:cNvSpPr>
            <a:spLocks noGrp="1"/>
          </p:cNvSpPr>
          <p:nvPr>
            <p:ph type="title"/>
          </p:nvPr>
        </p:nvSpPr>
        <p:spPr/>
        <p:txBody>
          <a:bodyPr/>
          <a:lstStyle/>
          <a:p>
            <a:r>
              <a:rPr lang="en-US" dirty="0"/>
              <a:t>Components</a:t>
            </a:r>
          </a:p>
        </p:txBody>
      </p:sp>
      <p:sp>
        <p:nvSpPr>
          <p:cNvPr id="3" name="Content Placeholder 2">
            <a:extLst>
              <a:ext uri="{FF2B5EF4-FFF2-40B4-BE49-F238E27FC236}">
                <a16:creationId xmlns:a16="http://schemas.microsoft.com/office/drawing/2014/main" id="{87C2F7B3-0BDB-CC10-7C80-301A3A3BE28E}"/>
              </a:ext>
            </a:extLst>
          </p:cNvPr>
          <p:cNvSpPr>
            <a:spLocks noGrp="1"/>
          </p:cNvSpPr>
          <p:nvPr>
            <p:ph idx="1"/>
          </p:nvPr>
        </p:nvSpPr>
        <p:spPr/>
        <p:txBody>
          <a:bodyPr>
            <a:normAutofit fontScale="55000" lnSpcReduction="20000"/>
          </a:bodyPr>
          <a:lstStyle/>
          <a:p>
            <a:pPr>
              <a:buFont typeface="+mj-lt"/>
              <a:buAutoNum type="arabicPeriod"/>
            </a:pPr>
            <a:r>
              <a:rPr lang="en-US" b="1" dirty="0"/>
              <a:t>Headset or Goggles</a:t>
            </a:r>
            <a:endParaRPr lang="en-US" dirty="0"/>
          </a:p>
          <a:p>
            <a:pPr marL="742950" lvl="1" indent="-285750">
              <a:buFont typeface="+mj-lt"/>
              <a:buAutoNum type="arabicPeriod"/>
            </a:pPr>
            <a:r>
              <a:rPr lang="en-US" b="1" dirty="0"/>
              <a:t>Description</a:t>
            </a:r>
            <a:r>
              <a:rPr lang="en-US" dirty="0"/>
              <a:t>: VR headsets are the primary hardware used to experience virtual reality. They typically consist of a head-mounted display (HMD) with lenses that display virtual environments to the user.</a:t>
            </a:r>
          </a:p>
          <a:p>
            <a:pPr marL="742950" lvl="1" indent="-285750">
              <a:buFont typeface="+mj-lt"/>
              <a:buAutoNum type="arabicPeriod"/>
            </a:pPr>
            <a:r>
              <a:rPr lang="en-US" b="1" dirty="0"/>
              <a:t>Example</a:t>
            </a:r>
            <a:r>
              <a:rPr lang="en-US" dirty="0"/>
              <a:t>: Oculus Rift, HTC </a:t>
            </a:r>
            <a:r>
              <a:rPr lang="en-US" dirty="0" err="1"/>
              <a:t>Vive</a:t>
            </a:r>
            <a:r>
              <a:rPr lang="en-US" dirty="0"/>
              <a:t>, PlayStation VR are popular VR headsets.</a:t>
            </a:r>
          </a:p>
          <a:p>
            <a:pPr>
              <a:buFont typeface="+mj-lt"/>
              <a:buAutoNum type="arabicPeriod"/>
            </a:pPr>
            <a:r>
              <a:rPr lang="en-US" b="1" dirty="0"/>
              <a:t>Motion Tracking Sensors</a:t>
            </a:r>
            <a:endParaRPr lang="en-US" dirty="0"/>
          </a:p>
          <a:p>
            <a:pPr marL="742950" lvl="1" indent="-285750">
              <a:buFont typeface="+mj-lt"/>
              <a:buAutoNum type="arabicPeriod"/>
            </a:pPr>
            <a:r>
              <a:rPr lang="en-US" b="1" dirty="0"/>
              <a:t>Description</a:t>
            </a:r>
            <a:r>
              <a:rPr lang="en-US" dirty="0"/>
              <a:t>: Sensors track the user's head and body movements to update the view accordingly, creating a sense of immersion and realism.</a:t>
            </a:r>
          </a:p>
          <a:p>
            <a:pPr marL="742950" lvl="1" indent="-285750">
              <a:buFont typeface="+mj-lt"/>
              <a:buAutoNum type="arabicPeriod"/>
            </a:pPr>
            <a:r>
              <a:rPr lang="en-US" b="1" dirty="0"/>
              <a:t>Example</a:t>
            </a:r>
            <a:r>
              <a:rPr lang="en-US" dirty="0"/>
              <a:t>: External sensors or cameras track the position and orientation of the user in physical space.</a:t>
            </a:r>
          </a:p>
          <a:p>
            <a:pPr>
              <a:buFont typeface="+mj-lt"/>
              <a:buAutoNum type="arabicPeriod"/>
            </a:pPr>
            <a:r>
              <a:rPr lang="en-US" b="1" dirty="0"/>
              <a:t>Graphics Rendering</a:t>
            </a:r>
            <a:endParaRPr lang="en-US" dirty="0"/>
          </a:p>
          <a:p>
            <a:pPr marL="742950" lvl="1" indent="-285750">
              <a:buFont typeface="+mj-lt"/>
              <a:buAutoNum type="arabicPeriod"/>
            </a:pPr>
            <a:r>
              <a:rPr lang="en-US" b="1" dirty="0"/>
              <a:t>Description</a:t>
            </a:r>
            <a:r>
              <a:rPr lang="en-US" dirty="0"/>
              <a:t>: Powerful computers or gaming consoles render high-quality graphics in real-time to create realistic virtual environments.</a:t>
            </a:r>
          </a:p>
          <a:p>
            <a:pPr marL="742950" lvl="1" indent="-285750">
              <a:buFont typeface="+mj-lt"/>
              <a:buAutoNum type="arabicPeriod"/>
            </a:pPr>
            <a:r>
              <a:rPr lang="en-US" b="1" dirty="0"/>
              <a:t>Example</a:t>
            </a:r>
            <a:r>
              <a:rPr lang="en-US" dirty="0"/>
              <a:t>: GPUs (Graphics Processing Units) in computers or gaming consoles like PlayStation 5 or Xbox Series X render VR content.</a:t>
            </a:r>
          </a:p>
          <a:p>
            <a:pPr>
              <a:buFont typeface="+mj-lt"/>
              <a:buAutoNum type="arabicPeriod"/>
            </a:pPr>
            <a:r>
              <a:rPr lang="en-US" b="1" dirty="0"/>
              <a:t>Audio Output</a:t>
            </a:r>
            <a:endParaRPr lang="en-US" dirty="0"/>
          </a:p>
          <a:p>
            <a:pPr marL="742950" lvl="1" indent="-285750">
              <a:buFont typeface="+mj-lt"/>
              <a:buAutoNum type="arabicPeriod"/>
            </a:pPr>
            <a:r>
              <a:rPr lang="en-US" b="1" dirty="0"/>
              <a:t>Description</a:t>
            </a:r>
            <a:r>
              <a:rPr lang="en-US" dirty="0"/>
              <a:t>: VR systems provide spatial audio to simulate sound coming from different directions in the virtual environment, enhancing immersion.</a:t>
            </a:r>
          </a:p>
          <a:p>
            <a:pPr marL="742950" lvl="1" indent="-285750">
              <a:buFont typeface="+mj-lt"/>
              <a:buAutoNum type="arabicPeriod"/>
            </a:pPr>
            <a:r>
              <a:rPr lang="en-US" b="1" dirty="0"/>
              <a:t>Example</a:t>
            </a:r>
            <a:r>
              <a:rPr lang="en-US" dirty="0"/>
              <a:t>: Headphones integrated into the VR headset or external surround sound systems.</a:t>
            </a:r>
          </a:p>
          <a:p>
            <a:pPr>
              <a:buFont typeface="+mj-lt"/>
              <a:buAutoNum type="arabicPeriod"/>
            </a:pPr>
            <a:r>
              <a:rPr lang="en-US" b="1" dirty="0"/>
              <a:t>Input Devices</a:t>
            </a:r>
            <a:endParaRPr lang="en-US" dirty="0"/>
          </a:p>
          <a:p>
            <a:pPr marL="742950" lvl="1" indent="-285750">
              <a:buFont typeface="+mj-lt"/>
              <a:buAutoNum type="arabicPeriod"/>
            </a:pPr>
            <a:r>
              <a:rPr lang="en-US" b="1" dirty="0"/>
              <a:t>Description</a:t>
            </a:r>
            <a:r>
              <a:rPr lang="en-US" dirty="0"/>
              <a:t>: Controllers or gloves allow users to interact with objects and navigate within the virtual environment.</a:t>
            </a:r>
          </a:p>
          <a:p>
            <a:pPr marL="742950" lvl="1" indent="-285750">
              <a:buFont typeface="+mj-lt"/>
              <a:buAutoNum type="arabicPeriod"/>
            </a:pPr>
            <a:r>
              <a:rPr lang="en-US" b="1" dirty="0"/>
              <a:t>Example</a:t>
            </a:r>
            <a:r>
              <a:rPr lang="en-US" dirty="0"/>
              <a:t>: Oculus Touch controllers, HTC </a:t>
            </a:r>
            <a:r>
              <a:rPr lang="en-US" dirty="0" err="1"/>
              <a:t>Vive</a:t>
            </a:r>
            <a:r>
              <a:rPr lang="en-US" dirty="0"/>
              <a:t> controllers, or haptic gloves for tactile feedback.</a:t>
            </a:r>
          </a:p>
          <a:p>
            <a:pPr marL="0" indent="0">
              <a:buNone/>
            </a:pPr>
            <a:endParaRPr lang="en-US" dirty="0"/>
          </a:p>
        </p:txBody>
      </p:sp>
    </p:spTree>
    <p:extLst>
      <p:ext uri="{BB962C8B-B14F-4D97-AF65-F5344CB8AC3E}">
        <p14:creationId xmlns:p14="http://schemas.microsoft.com/office/powerpoint/2010/main" val="1706451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56879-12DA-9639-86D9-DD8690812A7D}"/>
              </a:ext>
            </a:extLst>
          </p:cNvPr>
          <p:cNvSpPr>
            <a:spLocks noGrp="1"/>
          </p:cNvSpPr>
          <p:nvPr>
            <p:ph type="title"/>
          </p:nvPr>
        </p:nvSpPr>
        <p:spPr/>
        <p:txBody>
          <a:bodyPr/>
          <a:lstStyle/>
          <a:p>
            <a:r>
              <a:rPr lang="en-US" dirty="0"/>
              <a:t>Intelligent agent</a:t>
            </a:r>
          </a:p>
        </p:txBody>
      </p:sp>
      <p:sp>
        <p:nvSpPr>
          <p:cNvPr id="3" name="Content Placeholder 2">
            <a:extLst>
              <a:ext uri="{FF2B5EF4-FFF2-40B4-BE49-F238E27FC236}">
                <a16:creationId xmlns:a16="http://schemas.microsoft.com/office/drawing/2014/main" id="{EA50BBCE-7E15-2C31-D316-7F4BDF486970}"/>
              </a:ext>
            </a:extLst>
          </p:cNvPr>
          <p:cNvSpPr>
            <a:spLocks noGrp="1"/>
          </p:cNvSpPr>
          <p:nvPr>
            <p:ph idx="1"/>
          </p:nvPr>
        </p:nvSpPr>
        <p:spPr/>
        <p:txBody>
          <a:bodyPr>
            <a:normAutofit fontScale="85000" lnSpcReduction="20000"/>
          </a:bodyPr>
          <a:lstStyle/>
          <a:p>
            <a:pPr marL="0" indent="0">
              <a:buNone/>
            </a:pPr>
            <a:r>
              <a:rPr lang="en-US" dirty="0"/>
              <a:t>An intelligent agent is a software entity that perceives its environment through sensors and acts upon it using actuators based on predefined goals or objectives. These agents are integral to artificial intelligence systems and can range from simple reactive agents to complex, autonomous entities capable of learning and reasoning. Here’s an explanation of intelligent agents along with their types and examples:</a:t>
            </a:r>
          </a:p>
          <a:p>
            <a:pPr marL="0" indent="0">
              <a:buNone/>
            </a:pPr>
            <a:r>
              <a:rPr lang="en-US" b="1" dirty="0"/>
              <a:t>Intelligent Agent Explanation</a:t>
            </a:r>
          </a:p>
          <a:p>
            <a:pPr>
              <a:buFont typeface="+mj-lt"/>
              <a:buAutoNum type="arabicPeriod"/>
            </a:pPr>
            <a:r>
              <a:rPr lang="en-US" b="1" dirty="0"/>
              <a:t>Perception</a:t>
            </a:r>
            <a:r>
              <a:rPr lang="en-US" dirty="0"/>
              <a:t>: Agents perceive their environment through sensors, which capture data about the state of the environment or user interactions.</a:t>
            </a:r>
          </a:p>
          <a:p>
            <a:pPr>
              <a:buFont typeface="+mj-lt"/>
              <a:buAutoNum type="arabicPeriod"/>
            </a:pPr>
            <a:r>
              <a:rPr lang="en-US" b="1" dirty="0"/>
              <a:t>Reasoning</a:t>
            </a:r>
            <a:r>
              <a:rPr lang="en-US" dirty="0"/>
              <a:t>: Agents make decisions or take actions based on their internal knowledge, goals, and the information gathered from the environment.</a:t>
            </a:r>
          </a:p>
          <a:p>
            <a:pPr>
              <a:buFont typeface="+mj-lt"/>
              <a:buAutoNum type="arabicPeriod"/>
            </a:pPr>
            <a:r>
              <a:rPr lang="en-US" b="1" dirty="0"/>
              <a:t>Actuation</a:t>
            </a:r>
            <a:r>
              <a:rPr lang="en-US" dirty="0"/>
              <a:t>: Agents act upon the environment using actuators, such as motors, displays, or output devices, to achieve their goals.</a:t>
            </a:r>
          </a:p>
          <a:p>
            <a:pPr marL="0" indent="0">
              <a:buNone/>
            </a:pPr>
            <a:endParaRPr lang="en-US" dirty="0"/>
          </a:p>
        </p:txBody>
      </p:sp>
    </p:spTree>
    <p:extLst>
      <p:ext uri="{BB962C8B-B14F-4D97-AF65-F5344CB8AC3E}">
        <p14:creationId xmlns:p14="http://schemas.microsoft.com/office/powerpoint/2010/main" val="1575739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9253881-502B-657A-FE90-EFD43C8EE343}"/>
              </a:ext>
            </a:extLst>
          </p:cNvPr>
          <p:cNvPicPr>
            <a:picLocks noGrp="1" noChangeAspect="1"/>
          </p:cNvPicPr>
          <p:nvPr>
            <p:ph idx="1"/>
          </p:nvPr>
        </p:nvPicPr>
        <p:blipFill>
          <a:blip r:embed="rId2"/>
          <a:stretch>
            <a:fillRect/>
          </a:stretch>
        </p:blipFill>
        <p:spPr>
          <a:xfrm>
            <a:off x="1099526" y="643466"/>
            <a:ext cx="9992948" cy="5571067"/>
          </a:xfrm>
          <a:prstGeom prst="rect">
            <a:avLst/>
          </a:prstGeom>
        </p:spPr>
      </p:pic>
    </p:spTree>
    <p:extLst>
      <p:ext uri="{BB962C8B-B14F-4D97-AF65-F5344CB8AC3E}">
        <p14:creationId xmlns:p14="http://schemas.microsoft.com/office/powerpoint/2010/main" val="598974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A4577-2595-9E4F-3245-2FDC3EDF3129}"/>
              </a:ext>
            </a:extLst>
          </p:cNvPr>
          <p:cNvSpPr>
            <a:spLocks noGrp="1"/>
          </p:cNvSpPr>
          <p:nvPr>
            <p:ph type="title"/>
          </p:nvPr>
        </p:nvSpPr>
        <p:spPr/>
        <p:txBody>
          <a:bodyPr/>
          <a:lstStyle/>
          <a:p>
            <a:r>
              <a:rPr lang="en-US" dirty="0"/>
              <a:t>Types of Intelligent agent</a:t>
            </a:r>
          </a:p>
        </p:txBody>
      </p:sp>
      <p:sp>
        <p:nvSpPr>
          <p:cNvPr id="3" name="Content Placeholder 2">
            <a:extLst>
              <a:ext uri="{FF2B5EF4-FFF2-40B4-BE49-F238E27FC236}">
                <a16:creationId xmlns:a16="http://schemas.microsoft.com/office/drawing/2014/main" id="{FE5C2D8A-55FA-AC15-7286-B8DD14B6342F}"/>
              </a:ext>
            </a:extLst>
          </p:cNvPr>
          <p:cNvSpPr>
            <a:spLocks noGrp="1"/>
          </p:cNvSpPr>
          <p:nvPr>
            <p:ph idx="1"/>
          </p:nvPr>
        </p:nvSpPr>
        <p:spPr/>
        <p:txBody>
          <a:bodyPr>
            <a:normAutofit fontScale="47500" lnSpcReduction="20000"/>
          </a:bodyPr>
          <a:lstStyle/>
          <a:p>
            <a:r>
              <a:rPr lang="en-US" b="1" dirty="0"/>
              <a:t>Types of Intelligent Agents</a:t>
            </a:r>
          </a:p>
          <a:p>
            <a:pPr>
              <a:buFont typeface="+mj-lt"/>
              <a:buAutoNum type="arabicPeriod"/>
            </a:pPr>
            <a:r>
              <a:rPr lang="en-US" b="1" dirty="0"/>
              <a:t>Simple Reflex Agents</a:t>
            </a:r>
            <a:endParaRPr lang="en-US" dirty="0"/>
          </a:p>
          <a:p>
            <a:pPr marL="742950" lvl="1" indent="-285750">
              <a:buFont typeface="+mj-lt"/>
              <a:buAutoNum type="arabicPeriod"/>
            </a:pPr>
            <a:r>
              <a:rPr lang="en-US" b="1" dirty="0"/>
              <a:t>Description</a:t>
            </a:r>
            <a:r>
              <a:rPr lang="en-US" dirty="0"/>
              <a:t>: React to the current state of the environment without considering past states or future consequences.</a:t>
            </a:r>
          </a:p>
          <a:p>
            <a:pPr marL="742950" lvl="1" indent="-285750">
              <a:buFont typeface="+mj-lt"/>
              <a:buAutoNum type="arabicPeriod"/>
            </a:pPr>
            <a:r>
              <a:rPr lang="en-US" b="1" dirty="0"/>
              <a:t>Example</a:t>
            </a:r>
            <a:r>
              <a:rPr lang="en-US" dirty="0"/>
              <a:t>: A thermostat that turns on the heating when the temperature drops below a certain threshold.</a:t>
            </a:r>
          </a:p>
          <a:p>
            <a:pPr>
              <a:buFont typeface="+mj-lt"/>
              <a:buAutoNum type="arabicPeriod"/>
            </a:pPr>
            <a:r>
              <a:rPr lang="en-US" b="1" dirty="0"/>
              <a:t>Model-Based Reflex Agents</a:t>
            </a:r>
            <a:endParaRPr lang="en-US" dirty="0"/>
          </a:p>
          <a:p>
            <a:pPr marL="742950" lvl="1" indent="-285750">
              <a:buFont typeface="+mj-lt"/>
              <a:buAutoNum type="arabicPeriod"/>
            </a:pPr>
            <a:r>
              <a:rPr lang="en-US" b="1" dirty="0"/>
              <a:t>Description</a:t>
            </a:r>
            <a:r>
              <a:rPr lang="en-US" dirty="0"/>
              <a:t>: Maintain an internal model of the environment to make decisions based on past and current states.</a:t>
            </a:r>
          </a:p>
          <a:p>
            <a:pPr marL="742950" lvl="1" indent="-285750">
              <a:buFont typeface="+mj-lt"/>
              <a:buAutoNum type="arabicPeriod"/>
            </a:pPr>
            <a:r>
              <a:rPr lang="en-US" b="1" dirty="0"/>
              <a:t>Example</a:t>
            </a:r>
            <a:r>
              <a:rPr lang="en-US" dirty="0"/>
              <a:t>: A chess-playing agent that evaluates board positions and predicts opponent moves based on known strategies.</a:t>
            </a:r>
          </a:p>
          <a:p>
            <a:pPr>
              <a:buFont typeface="+mj-lt"/>
              <a:buAutoNum type="arabicPeriod"/>
            </a:pPr>
            <a:r>
              <a:rPr lang="en-US" b="1" dirty="0"/>
              <a:t>Goal-Based Agents</a:t>
            </a:r>
            <a:endParaRPr lang="en-US" dirty="0"/>
          </a:p>
          <a:p>
            <a:pPr marL="742950" lvl="1" indent="-285750">
              <a:buFont typeface="+mj-lt"/>
              <a:buAutoNum type="arabicPeriod"/>
            </a:pPr>
            <a:r>
              <a:rPr lang="en-US" b="1" dirty="0"/>
              <a:t>Description</a:t>
            </a:r>
            <a:r>
              <a:rPr lang="en-US" dirty="0"/>
              <a:t>: Pursue specific goals or objectives defined by the user or programmer.</a:t>
            </a:r>
          </a:p>
          <a:p>
            <a:pPr marL="742950" lvl="1" indent="-285750">
              <a:buFont typeface="+mj-lt"/>
              <a:buAutoNum type="arabicPeriod"/>
            </a:pPr>
            <a:r>
              <a:rPr lang="en-US" b="1" dirty="0"/>
              <a:t>Example</a:t>
            </a:r>
            <a:r>
              <a:rPr lang="en-US" dirty="0"/>
              <a:t>: An autonomous delivery robot navigating through a warehouse to deliver packages efficiently while avoiding obstacles.</a:t>
            </a:r>
          </a:p>
          <a:p>
            <a:pPr>
              <a:buFont typeface="+mj-lt"/>
              <a:buAutoNum type="arabicPeriod"/>
            </a:pPr>
            <a:r>
              <a:rPr lang="en-US" b="1" dirty="0"/>
              <a:t>Utility-Based Agents</a:t>
            </a:r>
            <a:endParaRPr lang="en-US" dirty="0"/>
          </a:p>
          <a:p>
            <a:pPr marL="742950" lvl="1" indent="-285750">
              <a:buFont typeface="+mj-lt"/>
              <a:buAutoNum type="arabicPeriod"/>
            </a:pPr>
            <a:r>
              <a:rPr lang="en-US" b="1" dirty="0"/>
              <a:t>Description</a:t>
            </a:r>
            <a:r>
              <a:rPr lang="en-US" dirty="0"/>
              <a:t>: Make decisions based on maximizing or minimizing a utility function that evaluates the desirability of outcomes.</a:t>
            </a:r>
          </a:p>
          <a:p>
            <a:pPr marL="742950" lvl="1" indent="-285750">
              <a:buFont typeface="+mj-lt"/>
              <a:buAutoNum type="arabicPeriod"/>
            </a:pPr>
            <a:r>
              <a:rPr lang="en-US" b="1" dirty="0"/>
              <a:t>Example</a:t>
            </a:r>
            <a:r>
              <a:rPr lang="en-US" dirty="0"/>
              <a:t>: A stock trading agent that buys and sells stocks based on expected returns and risk levels calculated from market data.</a:t>
            </a:r>
          </a:p>
          <a:p>
            <a:pPr>
              <a:buFont typeface="+mj-lt"/>
              <a:buAutoNum type="arabicPeriod"/>
            </a:pPr>
            <a:r>
              <a:rPr lang="en-US" b="1" dirty="0"/>
              <a:t>Learning Agents</a:t>
            </a:r>
            <a:endParaRPr lang="en-US" dirty="0"/>
          </a:p>
          <a:p>
            <a:pPr marL="742950" lvl="1" indent="-285750">
              <a:buFont typeface="+mj-lt"/>
              <a:buAutoNum type="arabicPeriod"/>
            </a:pPr>
            <a:r>
              <a:rPr lang="en-US" b="1" dirty="0"/>
              <a:t>Description</a:t>
            </a:r>
            <a:r>
              <a:rPr lang="en-US" dirty="0"/>
              <a:t>: Improve performance over time by learning from past experiences and interactions with the environment.</a:t>
            </a:r>
          </a:p>
          <a:p>
            <a:pPr marL="742950" lvl="1" indent="-285750">
              <a:buFont typeface="+mj-lt"/>
              <a:buAutoNum type="arabicPeriod"/>
            </a:pPr>
            <a:r>
              <a:rPr lang="en-US" b="1" dirty="0"/>
              <a:t>Example</a:t>
            </a:r>
            <a:r>
              <a:rPr lang="en-US" dirty="0"/>
              <a:t>: An adaptive game-playing agent that learns strategies from playing against itself or human opponents.</a:t>
            </a:r>
          </a:p>
          <a:p>
            <a:pPr>
              <a:buFont typeface="+mj-lt"/>
              <a:buAutoNum type="arabicPeriod"/>
            </a:pPr>
            <a:r>
              <a:rPr lang="en-US" b="1" dirty="0"/>
              <a:t>Belief-Desire-Intention (BDI) Agents</a:t>
            </a:r>
            <a:endParaRPr lang="en-US" dirty="0"/>
          </a:p>
          <a:p>
            <a:pPr marL="742950" lvl="1" indent="-285750">
              <a:buFont typeface="+mj-lt"/>
              <a:buAutoNum type="arabicPeriod"/>
            </a:pPr>
            <a:r>
              <a:rPr lang="en-US" b="1" dirty="0"/>
              <a:t>Description</a:t>
            </a:r>
            <a:r>
              <a:rPr lang="en-US" dirty="0"/>
              <a:t>: Model human-like reasoning by maintaining beliefs about the world, desires or goals to be achieved, and intentions or plans to achieve those goals.</a:t>
            </a:r>
          </a:p>
          <a:p>
            <a:pPr marL="742950" lvl="1" indent="-285750">
              <a:buFont typeface="+mj-lt"/>
              <a:buAutoNum type="arabicPeriod"/>
            </a:pPr>
            <a:r>
              <a:rPr lang="en-US" b="1" dirty="0"/>
              <a:t>Example</a:t>
            </a:r>
            <a:r>
              <a:rPr lang="en-US" dirty="0"/>
              <a:t>: A personal assistant agent that understands user preferences, schedules, and tasks to provide timely reminders and assistance.</a:t>
            </a:r>
          </a:p>
          <a:p>
            <a:pPr marL="0" indent="0">
              <a:buNone/>
            </a:pPr>
            <a:endParaRPr lang="en-US" dirty="0"/>
          </a:p>
        </p:txBody>
      </p:sp>
    </p:spTree>
    <p:extLst>
      <p:ext uri="{BB962C8B-B14F-4D97-AF65-F5344CB8AC3E}">
        <p14:creationId xmlns:p14="http://schemas.microsoft.com/office/powerpoint/2010/main" val="2387662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6D6F6-4996-D57F-E4BD-4C78B3032B8E}"/>
              </a:ext>
            </a:extLst>
          </p:cNvPr>
          <p:cNvSpPr>
            <a:spLocks noGrp="1"/>
          </p:cNvSpPr>
          <p:nvPr>
            <p:ph type="title"/>
          </p:nvPr>
        </p:nvSpPr>
        <p:spPr/>
        <p:txBody>
          <a:bodyPr/>
          <a:lstStyle/>
          <a:p>
            <a:r>
              <a:rPr lang="en-US" dirty="0"/>
              <a:t>Data mining</a:t>
            </a:r>
          </a:p>
        </p:txBody>
      </p:sp>
      <p:sp>
        <p:nvSpPr>
          <p:cNvPr id="3" name="Content Placeholder 2">
            <a:extLst>
              <a:ext uri="{FF2B5EF4-FFF2-40B4-BE49-F238E27FC236}">
                <a16:creationId xmlns:a16="http://schemas.microsoft.com/office/drawing/2014/main" id="{D1157737-1F01-307F-1903-2094AAC34B02}"/>
              </a:ext>
            </a:extLst>
          </p:cNvPr>
          <p:cNvSpPr>
            <a:spLocks noGrp="1"/>
          </p:cNvSpPr>
          <p:nvPr>
            <p:ph idx="1"/>
          </p:nvPr>
        </p:nvSpPr>
        <p:spPr/>
        <p:txBody>
          <a:bodyPr>
            <a:normAutofit fontScale="92500" lnSpcReduction="20000"/>
          </a:bodyPr>
          <a:lstStyle/>
          <a:p>
            <a:r>
              <a:rPr lang="en-US" b="1" dirty="0"/>
              <a:t>Description</a:t>
            </a:r>
            <a:r>
              <a:rPr lang="en-US" dirty="0"/>
              <a:t>: Data mining is the process of discovering patterns, anomalies, correlations, and trends within large datasets to extract useful information. It involves various techniques from machine learning, statistics, and database systems to uncover hidden patterns and relationships that can help businesses make informed decisions.</a:t>
            </a:r>
          </a:p>
          <a:p>
            <a:r>
              <a:rPr lang="en-US" b="1" dirty="0"/>
              <a:t>Example</a:t>
            </a:r>
            <a:r>
              <a:rPr lang="en-US" dirty="0"/>
              <a:t>:</a:t>
            </a:r>
          </a:p>
          <a:p>
            <a:pPr>
              <a:buFont typeface="Arial" panose="020B0604020202020204" pitchFamily="34" charset="0"/>
              <a:buChar char="•"/>
            </a:pPr>
            <a:r>
              <a:rPr lang="en-US" b="1" dirty="0"/>
              <a:t>Market Basket Analysis</a:t>
            </a:r>
            <a:r>
              <a:rPr lang="en-US" dirty="0"/>
              <a:t>: Analyzing customer purchase data to discover associations between products often bought together, which can inform marketing strategies and product placements in retail stores.</a:t>
            </a:r>
          </a:p>
          <a:p>
            <a:pPr>
              <a:buFont typeface="Arial" panose="020B0604020202020204" pitchFamily="34" charset="0"/>
              <a:buChar char="•"/>
            </a:pPr>
            <a:r>
              <a:rPr lang="en-US" b="1" dirty="0"/>
              <a:t>Customer Segmentation</a:t>
            </a:r>
            <a:r>
              <a:rPr lang="en-US" dirty="0"/>
              <a:t>: Using clustering algorithms to group customers based on purchasing behavior, demographics, or preferences, aiding in targeted marketing campaigns.</a:t>
            </a:r>
          </a:p>
          <a:p>
            <a:pPr marL="0" indent="0">
              <a:buNone/>
            </a:pPr>
            <a:endParaRPr lang="en-US" dirty="0"/>
          </a:p>
        </p:txBody>
      </p:sp>
    </p:spTree>
    <p:extLst>
      <p:ext uri="{BB962C8B-B14F-4D97-AF65-F5344CB8AC3E}">
        <p14:creationId xmlns:p14="http://schemas.microsoft.com/office/powerpoint/2010/main" val="1153398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31E25-99C3-286E-2BC3-05FE918DBAC8}"/>
              </a:ext>
            </a:extLst>
          </p:cNvPr>
          <p:cNvSpPr>
            <a:spLocks noGrp="1"/>
          </p:cNvSpPr>
          <p:nvPr>
            <p:ph type="title"/>
          </p:nvPr>
        </p:nvSpPr>
        <p:spPr/>
        <p:txBody>
          <a:bodyPr/>
          <a:lstStyle/>
          <a:p>
            <a:r>
              <a:rPr lang="en-US" dirty="0"/>
              <a:t>Data warehousing</a:t>
            </a:r>
          </a:p>
        </p:txBody>
      </p:sp>
      <p:sp>
        <p:nvSpPr>
          <p:cNvPr id="3" name="Content Placeholder 2">
            <a:extLst>
              <a:ext uri="{FF2B5EF4-FFF2-40B4-BE49-F238E27FC236}">
                <a16:creationId xmlns:a16="http://schemas.microsoft.com/office/drawing/2014/main" id="{AB98E360-72FA-6213-B267-90ECE9FA7F37}"/>
              </a:ext>
            </a:extLst>
          </p:cNvPr>
          <p:cNvSpPr>
            <a:spLocks noGrp="1"/>
          </p:cNvSpPr>
          <p:nvPr>
            <p:ph idx="1"/>
          </p:nvPr>
        </p:nvSpPr>
        <p:spPr/>
        <p:txBody>
          <a:bodyPr>
            <a:normAutofit/>
          </a:bodyPr>
          <a:lstStyle/>
          <a:p>
            <a:r>
              <a:rPr lang="en-US" b="1" dirty="0"/>
              <a:t>Description</a:t>
            </a:r>
            <a:r>
              <a:rPr lang="en-US" dirty="0"/>
              <a:t>: Data warehousing involves the process of collecting, storing, and organizing data from multiple sources into a centralized repository, typically optimized for analytical reporting and decision-making.</a:t>
            </a:r>
          </a:p>
          <a:p>
            <a:r>
              <a:rPr lang="en-US" b="1" dirty="0"/>
              <a:t>Example</a:t>
            </a:r>
            <a:r>
              <a:rPr lang="en-US" dirty="0"/>
              <a:t>:</a:t>
            </a:r>
          </a:p>
          <a:p>
            <a:pPr>
              <a:buFont typeface="Arial" panose="020B0604020202020204" pitchFamily="34" charset="0"/>
              <a:buChar char="•"/>
            </a:pPr>
            <a:r>
              <a:rPr lang="en-US" b="1" dirty="0"/>
              <a:t>Enterprise Data Warehouse (EDW)</a:t>
            </a:r>
            <a:r>
              <a:rPr lang="en-US" dirty="0"/>
              <a:t>: A centralized database that integrates data from various operational systems (like OLTP systems) across an organization. It allows for historical analysis and provides a single source of truth for business reporting and analytics.</a:t>
            </a:r>
          </a:p>
          <a:p>
            <a:pPr marL="0" indent="0">
              <a:buNone/>
            </a:pPr>
            <a:endParaRPr lang="en-US" dirty="0"/>
          </a:p>
        </p:txBody>
      </p:sp>
    </p:spTree>
    <p:extLst>
      <p:ext uri="{BB962C8B-B14F-4D97-AF65-F5344CB8AC3E}">
        <p14:creationId xmlns:p14="http://schemas.microsoft.com/office/powerpoint/2010/main" val="1112131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1BB0F-B67D-9A7D-94AD-FD6E82E84AFD}"/>
              </a:ext>
            </a:extLst>
          </p:cNvPr>
          <p:cNvSpPr>
            <a:spLocks noGrp="1"/>
          </p:cNvSpPr>
          <p:nvPr>
            <p:ph type="title"/>
          </p:nvPr>
        </p:nvSpPr>
        <p:spPr/>
        <p:txBody>
          <a:bodyPr/>
          <a:lstStyle/>
          <a:p>
            <a:r>
              <a:rPr lang="en-US" dirty="0"/>
              <a:t>OLTP</a:t>
            </a:r>
          </a:p>
        </p:txBody>
      </p:sp>
      <p:sp>
        <p:nvSpPr>
          <p:cNvPr id="3" name="Content Placeholder 2">
            <a:extLst>
              <a:ext uri="{FF2B5EF4-FFF2-40B4-BE49-F238E27FC236}">
                <a16:creationId xmlns:a16="http://schemas.microsoft.com/office/drawing/2014/main" id="{0B94BC78-ACD8-BA0D-1D35-DB3E5C8B1D0E}"/>
              </a:ext>
            </a:extLst>
          </p:cNvPr>
          <p:cNvSpPr>
            <a:spLocks noGrp="1"/>
          </p:cNvSpPr>
          <p:nvPr>
            <p:ph idx="1"/>
          </p:nvPr>
        </p:nvSpPr>
        <p:spPr/>
        <p:txBody>
          <a:bodyPr>
            <a:normAutofit lnSpcReduction="10000"/>
          </a:bodyPr>
          <a:lstStyle/>
          <a:p>
            <a:pPr marL="0" indent="0">
              <a:buNone/>
            </a:pPr>
            <a:r>
              <a:rPr lang="en-US" b="1" dirty="0"/>
              <a:t>OLTP (Online Transaction Processing)</a:t>
            </a:r>
          </a:p>
          <a:p>
            <a:r>
              <a:rPr lang="en-US" b="1" dirty="0"/>
              <a:t>Description</a:t>
            </a:r>
            <a:r>
              <a:rPr lang="en-US" dirty="0"/>
              <a:t>: OLTP systems are designed for transaction-oriented applications where data is frequently updated and queried in real-time. They ensure data integrity and support day-to-day operations of an organization.</a:t>
            </a:r>
          </a:p>
          <a:p>
            <a:r>
              <a:rPr lang="en-US" b="1" dirty="0"/>
              <a:t>Example</a:t>
            </a:r>
            <a:r>
              <a:rPr lang="en-US" dirty="0"/>
              <a:t>:</a:t>
            </a:r>
          </a:p>
          <a:p>
            <a:pPr>
              <a:buFont typeface="Arial" panose="020B0604020202020204" pitchFamily="34" charset="0"/>
              <a:buChar char="•"/>
            </a:pPr>
            <a:r>
              <a:rPr lang="en-US" b="1" dirty="0"/>
              <a:t>E-commerce Transactions</a:t>
            </a:r>
            <a:r>
              <a:rPr lang="en-US" dirty="0"/>
              <a:t>: Processing online orders, updating inventory levels, and handling customer interactions in real-time.</a:t>
            </a:r>
          </a:p>
          <a:p>
            <a:pPr>
              <a:buFont typeface="Arial" panose="020B0604020202020204" pitchFamily="34" charset="0"/>
              <a:buChar char="•"/>
            </a:pPr>
            <a:r>
              <a:rPr lang="en-US" b="1" dirty="0"/>
              <a:t>Banking Transactions</a:t>
            </a:r>
            <a:r>
              <a:rPr lang="en-US" dirty="0"/>
              <a:t>: Managing withdrawals, deposits, and transfers in banking systems.</a:t>
            </a:r>
          </a:p>
          <a:p>
            <a:pPr marL="0" indent="0">
              <a:buNone/>
            </a:pPr>
            <a:endParaRPr lang="en-US" dirty="0"/>
          </a:p>
        </p:txBody>
      </p:sp>
    </p:spTree>
    <p:extLst>
      <p:ext uri="{BB962C8B-B14F-4D97-AF65-F5344CB8AC3E}">
        <p14:creationId xmlns:p14="http://schemas.microsoft.com/office/powerpoint/2010/main" val="3093629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278148C4-AC23-3BC7-2B45-1B9FD5ED1CF5}"/>
              </a:ext>
            </a:extLst>
          </p:cNvPr>
          <p:cNvPicPr>
            <a:picLocks noGrp="1" noChangeAspect="1"/>
          </p:cNvPicPr>
          <p:nvPr>
            <p:ph idx="1"/>
          </p:nvPr>
        </p:nvPicPr>
        <p:blipFill rotWithShape="1">
          <a:blip r:embed="rId2"/>
          <a:srcRect r="425" b="-1"/>
          <a:stretch/>
        </p:blipFill>
        <p:spPr>
          <a:xfrm>
            <a:off x="20" y="1282"/>
            <a:ext cx="12191980" cy="6856718"/>
          </a:xfrm>
          <a:prstGeom prst="rect">
            <a:avLst/>
          </a:prstGeom>
        </p:spPr>
      </p:pic>
    </p:spTree>
    <p:extLst>
      <p:ext uri="{BB962C8B-B14F-4D97-AF65-F5344CB8AC3E}">
        <p14:creationId xmlns:p14="http://schemas.microsoft.com/office/powerpoint/2010/main" val="3566049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0F2D1-AEB7-43BB-6B41-699EE8D1B8C1}"/>
              </a:ext>
            </a:extLst>
          </p:cNvPr>
          <p:cNvSpPr>
            <a:spLocks noGrp="1"/>
          </p:cNvSpPr>
          <p:nvPr>
            <p:ph type="title"/>
          </p:nvPr>
        </p:nvSpPr>
        <p:spPr/>
        <p:txBody>
          <a:bodyPr/>
          <a:lstStyle/>
          <a:p>
            <a:r>
              <a:rPr lang="en-US" dirty="0"/>
              <a:t>OLAP</a:t>
            </a:r>
          </a:p>
        </p:txBody>
      </p:sp>
      <p:sp>
        <p:nvSpPr>
          <p:cNvPr id="3" name="Content Placeholder 2">
            <a:extLst>
              <a:ext uri="{FF2B5EF4-FFF2-40B4-BE49-F238E27FC236}">
                <a16:creationId xmlns:a16="http://schemas.microsoft.com/office/drawing/2014/main" id="{8D7FF2FB-677C-7CCB-5EEC-E90FBD6C6F77}"/>
              </a:ext>
            </a:extLst>
          </p:cNvPr>
          <p:cNvSpPr>
            <a:spLocks noGrp="1"/>
          </p:cNvSpPr>
          <p:nvPr>
            <p:ph idx="1"/>
          </p:nvPr>
        </p:nvSpPr>
        <p:spPr/>
        <p:txBody>
          <a:bodyPr>
            <a:normAutofit lnSpcReduction="10000"/>
          </a:bodyPr>
          <a:lstStyle/>
          <a:p>
            <a:pPr marL="0" indent="0">
              <a:buNone/>
            </a:pPr>
            <a:r>
              <a:rPr lang="en-US" b="1" dirty="0"/>
              <a:t>OLAP (Online Analytical Processing)</a:t>
            </a:r>
          </a:p>
          <a:p>
            <a:r>
              <a:rPr lang="en-US" b="1" dirty="0"/>
              <a:t>Description</a:t>
            </a:r>
            <a:r>
              <a:rPr lang="en-US" dirty="0"/>
              <a:t>: OLAP involves querying and analyzing multidimensional data from data warehouses to support complex analytical queries, reporting, and business intelligence (BI).</a:t>
            </a:r>
          </a:p>
          <a:p>
            <a:r>
              <a:rPr lang="en-US" b="1" dirty="0"/>
              <a:t>Example</a:t>
            </a:r>
            <a:r>
              <a:rPr lang="en-US" dirty="0"/>
              <a:t>:</a:t>
            </a:r>
          </a:p>
          <a:p>
            <a:pPr>
              <a:buFont typeface="Arial" panose="020B0604020202020204" pitchFamily="34" charset="0"/>
              <a:buChar char="•"/>
            </a:pPr>
            <a:r>
              <a:rPr lang="en-US" b="1" dirty="0"/>
              <a:t>Sales Analysis</a:t>
            </a:r>
            <a:r>
              <a:rPr lang="en-US" dirty="0"/>
              <a:t>: Summarizing sales data across different regions, products, and time periods to identify trends and opportunities.</a:t>
            </a:r>
          </a:p>
          <a:p>
            <a:pPr>
              <a:buFont typeface="Arial" panose="020B0604020202020204" pitchFamily="34" charset="0"/>
              <a:buChar char="•"/>
            </a:pPr>
            <a:r>
              <a:rPr lang="en-US" b="1" dirty="0"/>
              <a:t>Financial Reporting</a:t>
            </a:r>
            <a:r>
              <a:rPr lang="en-US" dirty="0"/>
              <a:t>: Generating quarterly or annual reports that consolidate financial data from various departments or subsidiaries for analysis and decision-making.</a:t>
            </a:r>
          </a:p>
          <a:p>
            <a:pPr marL="0" indent="0">
              <a:buNone/>
            </a:pPr>
            <a:endParaRPr lang="en-US" dirty="0"/>
          </a:p>
        </p:txBody>
      </p:sp>
    </p:spTree>
    <p:extLst>
      <p:ext uri="{BB962C8B-B14F-4D97-AF65-F5344CB8AC3E}">
        <p14:creationId xmlns:p14="http://schemas.microsoft.com/office/powerpoint/2010/main" val="2375636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F2F7F-D682-2C73-433E-2EEE10E6D739}"/>
              </a:ext>
            </a:extLst>
          </p:cNvPr>
          <p:cNvSpPr>
            <a:spLocks noGrp="1"/>
          </p:cNvSpPr>
          <p:nvPr>
            <p:ph type="title"/>
          </p:nvPr>
        </p:nvSpPr>
        <p:spPr/>
        <p:txBody>
          <a:bodyPr/>
          <a:lstStyle/>
          <a:p>
            <a:r>
              <a:rPr lang="en-US" dirty="0"/>
              <a:t>OLTP VS OLAP</a:t>
            </a:r>
          </a:p>
        </p:txBody>
      </p:sp>
      <p:sp>
        <p:nvSpPr>
          <p:cNvPr id="3" name="Content Placeholder 2">
            <a:extLst>
              <a:ext uri="{FF2B5EF4-FFF2-40B4-BE49-F238E27FC236}">
                <a16:creationId xmlns:a16="http://schemas.microsoft.com/office/drawing/2014/main" id="{5D366DA1-D636-0F60-437D-88AA4A9D14A8}"/>
              </a:ext>
            </a:extLst>
          </p:cNvPr>
          <p:cNvSpPr>
            <a:spLocks noGrp="1"/>
          </p:cNvSpPr>
          <p:nvPr>
            <p:ph idx="1"/>
          </p:nvPr>
        </p:nvSpPr>
        <p:spPr/>
        <p:txBody>
          <a:bodyPr>
            <a:normAutofit fontScale="92500" lnSpcReduction="10000"/>
          </a:bodyPr>
          <a:lstStyle/>
          <a:p>
            <a:r>
              <a:rPr lang="en-US" b="1" dirty="0"/>
              <a:t>Key Differences:</a:t>
            </a:r>
          </a:p>
          <a:p>
            <a:pPr>
              <a:buFont typeface="Arial" panose="020B0604020202020204" pitchFamily="34" charset="0"/>
              <a:buChar char="•"/>
            </a:pPr>
            <a:r>
              <a:rPr lang="en-US" b="1" dirty="0"/>
              <a:t>Purpose</a:t>
            </a:r>
            <a:r>
              <a:rPr lang="en-US" dirty="0"/>
              <a:t>: OLTP systems focus on transaction processing and maintaining data integrity in real-time, while OLAP systems are geared towards analytical queries and reporting.</a:t>
            </a:r>
          </a:p>
          <a:p>
            <a:pPr>
              <a:buFont typeface="Arial" panose="020B0604020202020204" pitchFamily="34" charset="0"/>
              <a:buChar char="•"/>
            </a:pPr>
            <a:r>
              <a:rPr lang="en-US" b="1" dirty="0"/>
              <a:t>Data Structure</a:t>
            </a:r>
            <a:r>
              <a:rPr lang="en-US" dirty="0"/>
              <a:t>: OLTP systems typically have normalized data structures to minimize redundancy and ensure efficient transaction processing, whereas OLAP systems use denormalized or star/snowflake schema structures optimized for complex queries.</a:t>
            </a:r>
          </a:p>
          <a:p>
            <a:pPr>
              <a:buFont typeface="Arial" panose="020B0604020202020204" pitchFamily="34" charset="0"/>
              <a:buChar char="•"/>
            </a:pPr>
            <a:r>
              <a:rPr lang="en-US" b="1" dirty="0"/>
              <a:t>User Interaction</a:t>
            </a:r>
            <a:r>
              <a:rPr lang="en-US" dirty="0"/>
              <a:t>: OLTP systems are used by operational staff for daily transactional activities, while OLAP systems are accessed by analysts, managers, and executives for strategic decision-making and business intelligence.</a:t>
            </a:r>
          </a:p>
          <a:p>
            <a:pPr marL="0" indent="0">
              <a:buNone/>
            </a:pPr>
            <a:endParaRPr lang="en-US" dirty="0"/>
          </a:p>
        </p:txBody>
      </p:sp>
    </p:spTree>
    <p:extLst>
      <p:ext uri="{BB962C8B-B14F-4D97-AF65-F5344CB8AC3E}">
        <p14:creationId xmlns:p14="http://schemas.microsoft.com/office/powerpoint/2010/main" val="777623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7B8F3-15BC-9125-47D4-D58E10BAF4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059E6E-C609-63EF-66FE-3BC35D0F5C5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272B09B-6C3C-A958-BA5F-0B6A3D778C17}"/>
              </a:ext>
            </a:extLst>
          </p:cNvPr>
          <p:cNvPicPr>
            <a:picLocks noChangeAspect="1"/>
          </p:cNvPicPr>
          <p:nvPr/>
        </p:nvPicPr>
        <p:blipFill>
          <a:blip r:embed="rId2"/>
          <a:stretch>
            <a:fillRect/>
          </a:stretch>
        </p:blipFill>
        <p:spPr>
          <a:xfrm>
            <a:off x="994650" y="923575"/>
            <a:ext cx="10202699" cy="5010849"/>
          </a:xfrm>
          <a:prstGeom prst="rect">
            <a:avLst/>
          </a:prstGeom>
        </p:spPr>
      </p:pic>
    </p:spTree>
    <p:extLst>
      <p:ext uri="{BB962C8B-B14F-4D97-AF65-F5344CB8AC3E}">
        <p14:creationId xmlns:p14="http://schemas.microsoft.com/office/powerpoint/2010/main" val="2136708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31211-37C8-CB42-084A-B9F8D64C7B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84336A-E286-9820-F536-FD355BFAA53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75B0E96-4458-E037-654B-885E0462B71B}"/>
              </a:ext>
            </a:extLst>
          </p:cNvPr>
          <p:cNvPicPr>
            <a:picLocks noChangeAspect="1"/>
          </p:cNvPicPr>
          <p:nvPr/>
        </p:nvPicPr>
        <p:blipFill>
          <a:blip r:embed="rId2"/>
          <a:stretch>
            <a:fillRect/>
          </a:stretch>
        </p:blipFill>
        <p:spPr>
          <a:xfrm>
            <a:off x="966071" y="642548"/>
            <a:ext cx="10259857" cy="5572903"/>
          </a:xfrm>
          <a:prstGeom prst="rect">
            <a:avLst/>
          </a:prstGeom>
        </p:spPr>
      </p:pic>
    </p:spTree>
    <p:extLst>
      <p:ext uri="{BB962C8B-B14F-4D97-AF65-F5344CB8AC3E}">
        <p14:creationId xmlns:p14="http://schemas.microsoft.com/office/powerpoint/2010/main" val="1398072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E81D2AB-B722-8FE5-3F53-5E882CE5CC97}"/>
              </a:ext>
            </a:extLst>
          </p:cNvPr>
          <p:cNvPicPr>
            <a:picLocks noGrp="1" noChangeAspect="1"/>
          </p:cNvPicPr>
          <p:nvPr>
            <p:ph idx="1"/>
          </p:nvPr>
        </p:nvPicPr>
        <p:blipFill>
          <a:blip r:embed="rId2"/>
          <a:stretch>
            <a:fillRect/>
          </a:stretch>
        </p:blipFill>
        <p:spPr>
          <a:xfrm>
            <a:off x="687197" y="643466"/>
            <a:ext cx="10817605" cy="5571067"/>
          </a:xfrm>
          <a:prstGeom prst="rect">
            <a:avLst/>
          </a:prstGeom>
        </p:spPr>
      </p:pic>
    </p:spTree>
    <p:extLst>
      <p:ext uri="{BB962C8B-B14F-4D97-AF65-F5344CB8AC3E}">
        <p14:creationId xmlns:p14="http://schemas.microsoft.com/office/powerpoint/2010/main" val="1106770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80" name="Picture 8" descr="Data Warehouse for Beginners | What is Data Warehouse">
            <a:extLst>
              <a:ext uri="{FF2B5EF4-FFF2-40B4-BE49-F238E27FC236}">
                <a16:creationId xmlns:a16="http://schemas.microsoft.com/office/drawing/2014/main" id="{B94AB034-8FAA-C8F7-5BCE-5EA53BA9417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743627"/>
            <a:ext cx="10905066" cy="537074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What is Data Warehouse? (Architecture, Types, Benefits, and Tools)">
            <a:extLst>
              <a:ext uri="{FF2B5EF4-FFF2-40B4-BE49-F238E27FC236}">
                <a16:creationId xmlns:a16="http://schemas.microsoft.com/office/drawing/2014/main" id="{1F9FBC42-81B6-C71D-444C-80D1F07FD40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What is Data Warehouse? (Architecture, Types, Benefits, and Tools)">
            <a:extLst>
              <a:ext uri="{FF2B5EF4-FFF2-40B4-BE49-F238E27FC236}">
                <a16:creationId xmlns:a16="http://schemas.microsoft.com/office/drawing/2014/main" id="{0A9929C5-EABC-10E2-4575-1B32A248858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13151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0F412-E36C-D35B-3FDF-C5DF8019D2A9}"/>
              </a:ext>
            </a:extLst>
          </p:cNvPr>
          <p:cNvSpPr>
            <a:spLocks noGrp="1"/>
          </p:cNvSpPr>
          <p:nvPr>
            <p:ph type="title"/>
          </p:nvPr>
        </p:nvSpPr>
        <p:spPr/>
        <p:txBody>
          <a:bodyPr/>
          <a:lstStyle/>
          <a:p>
            <a:r>
              <a:rPr lang="en-US" dirty="0"/>
              <a:t>Anomaly Detection</a:t>
            </a:r>
          </a:p>
        </p:txBody>
      </p:sp>
      <p:sp>
        <p:nvSpPr>
          <p:cNvPr id="3" name="Content Placeholder 2">
            <a:extLst>
              <a:ext uri="{FF2B5EF4-FFF2-40B4-BE49-F238E27FC236}">
                <a16:creationId xmlns:a16="http://schemas.microsoft.com/office/drawing/2014/main" id="{E8717924-55AC-FF5A-38EE-270D65C87828}"/>
              </a:ext>
            </a:extLst>
          </p:cNvPr>
          <p:cNvSpPr>
            <a:spLocks noGrp="1"/>
          </p:cNvSpPr>
          <p:nvPr>
            <p:ph idx="1"/>
          </p:nvPr>
        </p:nvSpPr>
        <p:spPr/>
        <p:txBody>
          <a:bodyPr>
            <a:normAutofit fontScale="85000" lnSpcReduction="20000"/>
          </a:bodyPr>
          <a:lstStyle/>
          <a:p>
            <a:r>
              <a:rPr lang="en-US" dirty="0"/>
              <a:t>Anomaly detection involves identifying data points that deviate from normal patterns or behaviors within a dataset. </a:t>
            </a:r>
          </a:p>
          <a:p>
            <a:r>
              <a:rPr lang="en-US" dirty="0"/>
              <a:t>It typically relies on statistical methods, machine learning algorithms, or domain-specific rules to distinguish between normal and abnormal data points. </a:t>
            </a:r>
          </a:p>
          <a:p>
            <a:r>
              <a:rPr lang="en-US" dirty="0"/>
              <a:t>The goal is to flag unusual instances that warrant further investigation or action.</a:t>
            </a:r>
          </a:p>
          <a:p>
            <a:pPr marL="0" indent="0">
              <a:buNone/>
            </a:pPr>
            <a:r>
              <a:rPr lang="en-US" b="1" dirty="0"/>
              <a:t>Example of Anomaly Detection</a:t>
            </a:r>
          </a:p>
          <a:p>
            <a:r>
              <a:rPr lang="en-US" b="1" dirty="0"/>
              <a:t>Scenario</a:t>
            </a:r>
            <a:r>
              <a:rPr lang="en-US" dirty="0"/>
              <a:t>: Monitoring network traffic for cybersecurity threats.</a:t>
            </a:r>
          </a:p>
          <a:p>
            <a:r>
              <a:rPr lang="en-US" b="1" dirty="0"/>
              <a:t>Description</a:t>
            </a:r>
            <a:r>
              <a:rPr lang="en-US" dirty="0"/>
              <a:t>: An organization monitors its network traffic to detect potential cyber attacks or abnormal behavior that could indicate security breaches. Anomaly detection techniques are applied to identify unusual patterns in network activity that deviate from expected norms.</a:t>
            </a:r>
          </a:p>
          <a:p>
            <a:endParaRPr lang="en-US" dirty="0"/>
          </a:p>
          <a:p>
            <a:pPr marL="0" indent="0">
              <a:buNone/>
            </a:pPr>
            <a:endParaRPr lang="en-US" dirty="0"/>
          </a:p>
        </p:txBody>
      </p:sp>
    </p:spTree>
    <p:extLst>
      <p:ext uri="{BB962C8B-B14F-4D97-AF65-F5344CB8AC3E}">
        <p14:creationId xmlns:p14="http://schemas.microsoft.com/office/powerpoint/2010/main" val="2440033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Univariate Time Series Anomaly Detection Using ARIMA Model">
            <a:extLst>
              <a:ext uri="{FF2B5EF4-FFF2-40B4-BE49-F238E27FC236}">
                <a16:creationId xmlns:a16="http://schemas.microsoft.com/office/drawing/2014/main" id="{4E5E6206-F1A6-037D-04A8-091C57F681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451240"/>
            <a:ext cx="5291666" cy="395552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hat is Anomaly Detection in Machine Learning?">
            <a:extLst>
              <a:ext uri="{FF2B5EF4-FFF2-40B4-BE49-F238E27FC236}">
                <a16:creationId xmlns:a16="http://schemas.microsoft.com/office/drawing/2014/main" id="{4987EDF1-E6A6-43BD-C5D8-653BB1223F1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6865" y="1729052"/>
            <a:ext cx="5291667" cy="3399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711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B992-6921-8EF7-B433-E7FAF96EE8CF}"/>
              </a:ext>
            </a:extLst>
          </p:cNvPr>
          <p:cNvSpPr>
            <a:spLocks noGrp="1"/>
          </p:cNvSpPr>
          <p:nvPr>
            <p:ph type="title"/>
          </p:nvPr>
        </p:nvSpPr>
        <p:spPr/>
        <p:txBody>
          <a:bodyPr/>
          <a:lstStyle/>
          <a:p>
            <a:r>
              <a:rPr lang="en-US" b="1" dirty="0"/>
              <a:t>Benefits of Anomaly Detection</a:t>
            </a:r>
            <a:br>
              <a:rPr lang="en-US" b="1" dirty="0"/>
            </a:br>
            <a:endParaRPr lang="en-US" dirty="0"/>
          </a:p>
        </p:txBody>
      </p:sp>
      <p:sp>
        <p:nvSpPr>
          <p:cNvPr id="3" name="Content Placeholder 2">
            <a:extLst>
              <a:ext uri="{FF2B5EF4-FFF2-40B4-BE49-F238E27FC236}">
                <a16:creationId xmlns:a16="http://schemas.microsoft.com/office/drawing/2014/main" id="{652B6C29-D661-C03F-1E92-2AAD842B07E1}"/>
              </a:ext>
            </a:extLst>
          </p:cNvPr>
          <p:cNvSpPr>
            <a:spLocks noGrp="1"/>
          </p:cNvSpPr>
          <p:nvPr>
            <p:ph idx="1"/>
          </p:nvPr>
        </p:nvSpPr>
        <p:spPr/>
        <p:txBody>
          <a:bodyPr>
            <a:normAutofit/>
          </a:bodyPr>
          <a:lstStyle/>
          <a:p>
            <a:pPr>
              <a:buFont typeface="Arial" panose="020B0604020202020204" pitchFamily="34" charset="0"/>
              <a:buChar char="•"/>
            </a:pPr>
            <a:r>
              <a:rPr lang="en-US" b="1" dirty="0"/>
              <a:t>Early Detection</a:t>
            </a:r>
            <a:r>
              <a:rPr lang="en-US" dirty="0"/>
              <a:t>: Helps in identifying abnormal behavior before it causes significant damage or disruption.</a:t>
            </a:r>
          </a:p>
          <a:p>
            <a:pPr>
              <a:buFont typeface="Arial" panose="020B0604020202020204" pitchFamily="34" charset="0"/>
              <a:buChar char="•"/>
            </a:pPr>
            <a:r>
              <a:rPr lang="en-US" b="1" dirty="0"/>
              <a:t>Enhanced Security</a:t>
            </a:r>
            <a:r>
              <a:rPr lang="en-US" dirty="0"/>
              <a:t>: Improves cybersecurity measures by proactively identifying potential threats and vulnerabilities.</a:t>
            </a:r>
          </a:p>
          <a:p>
            <a:pPr>
              <a:buFont typeface="Arial" panose="020B0604020202020204" pitchFamily="34" charset="0"/>
              <a:buChar char="•"/>
            </a:pPr>
            <a:r>
              <a:rPr lang="en-US" b="1" dirty="0"/>
              <a:t>Operational Efficiency</a:t>
            </a:r>
            <a:r>
              <a:rPr lang="en-US" dirty="0"/>
              <a:t>: Reduces false positives and focuses resources on investigating genuine security incidents.</a:t>
            </a:r>
          </a:p>
          <a:p>
            <a:pPr>
              <a:buFont typeface="Arial" panose="020B0604020202020204" pitchFamily="34" charset="0"/>
              <a:buChar char="•"/>
            </a:pPr>
            <a:r>
              <a:rPr lang="en-US" b="1" dirty="0"/>
              <a:t>Insight Generation</a:t>
            </a:r>
            <a:r>
              <a:rPr lang="en-US" dirty="0"/>
              <a:t>: Provides insights into data patterns and trends that may indicate emerging risks or operational inefficiencies.</a:t>
            </a:r>
          </a:p>
          <a:p>
            <a:pPr marL="0" indent="0">
              <a:buNone/>
            </a:pPr>
            <a:endParaRPr lang="en-US" dirty="0"/>
          </a:p>
        </p:txBody>
      </p:sp>
    </p:spTree>
    <p:extLst>
      <p:ext uri="{BB962C8B-B14F-4D97-AF65-F5344CB8AC3E}">
        <p14:creationId xmlns:p14="http://schemas.microsoft.com/office/powerpoint/2010/main" val="2350794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3CB313-D2DD-25F2-EE21-7A33EE1A1C3F}"/>
              </a:ext>
            </a:extLst>
          </p:cNvPr>
          <p:cNvPicPr>
            <a:picLocks noGrp="1" noChangeAspect="1"/>
          </p:cNvPicPr>
          <p:nvPr>
            <p:ph idx="1"/>
          </p:nvPr>
        </p:nvPicPr>
        <p:blipFill>
          <a:blip r:embed="rId2"/>
          <a:stretch>
            <a:fillRect/>
          </a:stretch>
        </p:blipFill>
        <p:spPr>
          <a:xfrm>
            <a:off x="643467" y="934466"/>
            <a:ext cx="10905066" cy="4989066"/>
          </a:xfrm>
          <a:prstGeom prst="rect">
            <a:avLst/>
          </a:prstGeom>
        </p:spPr>
      </p:pic>
    </p:spTree>
    <p:extLst>
      <p:ext uri="{BB962C8B-B14F-4D97-AF65-F5344CB8AC3E}">
        <p14:creationId xmlns:p14="http://schemas.microsoft.com/office/powerpoint/2010/main" val="1357758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85855-920D-1F17-8EFD-238CA7B7585F}"/>
              </a:ext>
            </a:extLst>
          </p:cNvPr>
          <p:cNvSpPr>
            <a:spLocks noGrp="1"/>
          </p:cNvSpPr>
          <p:nvPr>
            <p:ph type="title"/>
          </p:nvPr>
        </p:nvSpPr>
        <p:spPr/>
        <p:txBody>
          <a:bodyPr/>
          <a:lstStyle/>
          <a:p>
            <a:r>
              <a:rPr lang="en-US" dirty="0"/>
              <a:t>Neural Network</a:t>
            </a:r>
          </a:p>
        </p:txBody>
      </p:sp>
      <p:sp>
        <p:nvSpPr>
          <p:cNvPr id="3" name="Content Placeholder 2">
            <a:extLst>
              <a:ext uri="{FF2B5EF4-FFF2-40B4-BE49-F238E27FC236}">
                <a16:creationId xmlns:a16="http://schemas.microsoft.com/office/drawing/2014/main" id="{5626A71A-67AF-252E-4005-55FFF91A3223}"/>
              </a:ext>
            </a:extLst>
          </p:cNvPr>
          <p:cNvSpPr>
            <a:spLocks noGrp="1"/>
          </p:cNvSpPr>
          <p:nvPr>
            <p:ph idx="1"/>
          </p:nvPr>
        </p:nvSpPr>
        <p:spPr/>
        <p:txBody>
          <a:bodyPr>
            <a:normAutofit fontScale="85000" lnSpcReduction="20000"/>
          </a:bodyPr>
          <a:lstStyle/>
          <a:p>
            <a:r>
              <a:rPr lang="en-US" dirty="0"/>
              <a:t>A neural network is a fundamental concept in artificial intelligence and machine learning, inspired by the biological neural networks in the human brain.</a:t>
            </a:r>
          </a:p>
          <a:p>
            <a:r>
              <a:rPr lang="en-US" dirty="0"/>
              <a:t> It consists of interconnected nodes (neurons) organized in layers that process information and learn from data to make decisions or predictions.</a:t>
            </a:r>
          </a:p>
          <a:p>
            <a:pPr>
              <a:buFont typeface="+mj-lt"/>
              <a:buAutoNum type="arabicPeriod"/>
            </a:pPr>
            <a:r>
              <a:rPr lang="en-US" b="1" dirty="0"/>
              <a:t>Neurons and Layers</a:t>
            </a:r>
            <a:r>
              <a:rPr lang="en-US" dirty="0"/>
              <a:t>:</a:t>
            </a:r>
          </a:p>
          <a:p>
            <a:pPr marL="742950" lvl="1" indent="-285750">
              <a:buFont typeface="+mj-lt"/>
              <a:buAutoNum type="arabicPeriod"/>
            </a:pPr>
            <a:r>
              <a:rPr lang="en-US" b="1" dirty="0"/>
              <a:t>Neurons</a:t>
            </a:r>
            <a:r>
              <a:rPr lang="en-US" dirty="0"/>
              <a:t>: Individual units that receive input, process it using an activation function, and pass on the output to the next layer.</a:t>
            </a:r>
          </a:p>
          <a:p>
            <a:pPr marL="742950" lvl="1" indent="-285750">
              <a:buFont typeface="+mj-lt"/>
              <a:buAutoNum type="arabicPeriod"/>
            </a:pPr>
            <a:r>
              <a:rPr lang="en-US" b="1" dirty="0"/>
              <a:t>Layers</a:t>
            </a:r>
            <a:r>
              <a:rPr lang="en-US" dirty="0"/>
              <a:t>: Neurons are organized into layers—typically input, hidden, and output layers—that collectively transform input data into meaningful output.</a:t>
            </a:r>
          </a:p>
          <a:p>
            <a:pPr>
              <a:buFont typeface="+mj-lt"/>
              <a:buAutoNum type="arabicPeriod"/>
            </a:pPr>
            <a:r>
              <a:rPr lang="en-US" b="1" dirty="0"/>
              <a:t>Weights and Bias</a:t>
            </a:r>
            <a:r>
              <a:rPr lang="en-US" dirty="0"/>
              <a:t>:</a:t>
            </a:r>
          </a:p>
          <a:p>
            <a:pPr marL="742950" lvl="1" indent="-285750">
              <a:buFont typeface="+mj-lt"/>
              <a:buAutoNum type="arabicPeriod"/>
            </a:pPr>
            <a:r>
              <a:rPr lang="en-US" b="1" dirty="0"/>
              <a:t>Weights</a:t>
            </a:r>
            <a:r>
              <a:rPr lang="en-US" dirty="0"/>
              <a:t>: Each connection between neurons has a weight that determines the strength of influence one neuron has on another.</a:t>
            </a:r>
          </a:p>
          <a:p>
            <a:pPr marL="742950" lvl="1" indent="-285750">
              <a:buFont typeface="+mj-lt"/>
              <a:buAutoNum type="arabicPeriod"/>
            </a:pPr>
            <a:r>
              <a:rPr lang="en-US" b="1" dirty="0"/>
              <a:t>Bias</a:t>
            </a:r>
            <a:r>
              <a:rPr lang="en-US" dirty="0"/>
              <a:t>: An additional parameter added to the neurons that allows adjusting the output along with the weighted sum of inputs.</a:t>
            </a:r>
          </a:p>
          <a:p>
            <a:endParaRPr lang="en-US" dirty="0"/>
          </a:p>
        </p:txBody>
      </p:sp>
    </p:spTree>
    <p:extLst>
      <p:ext uri="{BB962C8B-B14F-4D97-AF65-F5344CB8AC3E}">
        <p14:creationId xmlns:p14="http://schemas.microsoft.com/office/powerpoint/2010/main" val="39218291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FF8C0A8-92AB-1961-6D56-9358D6805B94}"/>
              </a:ext>
            </a:extLst>
          </p:cNvPr>
          <p:cNvPicPr>
            <a:picLocks noGrp="1" noChangeAspect="1"/>
          </p:cNvPicPr>
          <p:nvPr>
            <p:ph idx="1"/>
          </p:nvPr>
        </p:nvPicPr>
        <p:blipFill>
          <a:blip r:embed="rId2"/>
          <a:stretch>
            <a:fillRect/>
          </a:stretch>
        </p:blipFill>
        <p:spPr>
          <a:xfrm>
            <a:off x="889396" y="643466"/>
            <a:ext cx="10413207" cy="5571067"/>
          </a:xfrm>
          <a:prstGeom prst="rect">
            <a:avLst/>
          </a:prstGeom>
        </p:spPr>
      </p:pic>
    </p:spTree>
    <p:extLst>
      <p:ext uri="{BB962C8B-B14F-4D97-AF65-F5344CB8AC3E}">
        <p14:creationId xmlns:p14="http://schemas.microsoft.com/office/powerpoint/2010/main" val="2902681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96D2C16-5966-3317-E8CA-818D71DDDE22}"/>
              </a:ext>
            </a:extLst>
          </p:cNvPr>
          <p:cNvPicPr>
            <a:picLocks noGrp="1" noChangeAspect="1"/>
          </p:cNvPicPr>
          <p:nvPr>
            <p:ph idx="1"/>
          </p:nvPr>
        </p:nvPicPr>
        <p:blipFill>
          <a:blip r:embed="rId2"/>
          <a:stretch>
            <a:fillRect/>
          </a:stretch>
        </p:blipFill>
        <p:spPr>
          <a:xfrm>
            <a:off x="1272565" y="643466"/>
            <a:ext cx="9646870" cy="5571067"/>
          </a:xfrm>
          <a:prstGeom prst="rect">
            <a:avLst/>
          </a:prstGeom>
        </p:spPr>
      </p:pic>
    </p:spTree>
    <p:extLst>
      <p:ext uri="{BB962C8B-B14F-4D97-AF65-F5344CB8AC3E}">
        <p14:creationId xmlns:p14="http://schemas.microsoft.com/office/powerpoint/2010/main" val="3731705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1E91321-AB9B-423F-F968-684F2D73077B}"/>
              </a:ext>
            </a:extLst>
          </p:cNvPr>
          <p:cNvPicPr>
            <a:picLocks noGrp="1" noChangeAspect="1"/>
          </p:cNvPicPr>
          <p:nvPr>
            <p:ph idx="1"/>
          </p:nvPr>
        </p:nvPicPr>
        <p:blipFill>
          <a:blip r:embed="rId2"/>
          <a:stretch>
            <a:fillRect/>
          </a:stretch>
        </p:blipFill>
        <p:spPr>
          <a:xfrm>
            <a:off x="790221" y="643466"/>
            <a:ext cx="10611557" cy="5571067"/>
          </a:xfrm>
          <a:prstGeom prst="rect">
            <a:avLst/>
          </a:prstGeom>
        </p:spPr>
      </p:pic>
    </p:spTree>
    <p:extLst>
      <p:ext uri="{BB962C8B-B14F-4D97-AF65-F5344CB8AC3E}">
        <p14:creationId xmlns:p14="http://schemas.microsoft.com/office/powerpoint/2010/main" val="1561448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44E2ECD-D0A6-8DB0-33E6-FF63CFB7EADC}"/>
              </a:ext>
            </a:extLst>
          </p:cNvPr>
          <p:cNvPicPr>
            <a:picLocks noGrp="1" noChangeAspect="1"/>
          </p:cNvPicPr>
          <p:nvPr>
            <p:ph idx="1"/>
          </p:nvPr>
        </p:nvPicPr>
        <p:blipFill>
          <a:blip r:embed="rId2"/>
          <a:stretch>
            <a:fillRect/>
          </a:stretch>
        </p:blipFill>
        <p:spPr>
          <a:xfrm>
            <a:off x="1031392" y="643466"/>
            <a:ext cx="10129215" cy="5571067"/>
          </a:xfrm>
          <a:prstGeom prst="rect">
            <a:avLst/>
          </a:prstGeom>
        </p:spPr>
      </p:pic>
    </p:spTree>
    <p:extLst>
      <p:ext uri="{BB962C8B-B14F-4D97-AF65-F5344CB8AC3E}">
        <p14:creationId xmlns:p14="http://schemas.microsoft.com/office/powerpoint/2010/main" val="9310576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8073E-4CB1-41A8-DCFD-9F6B7E9473BC}"/>
              </a:ext>
            </a:extLst>
          </p:cNvPr>
          <p:cNvSpPr>
            <a:spLocks noGrp="1"/>
          </p:cNvSpPr>
          <p:nvPr>
            <p:ph type="title"/>
          </p:nvPr>
        </p:nvSpPr>
        <p:spPr/>
        <p:txBody>
          <a:bodyPr/>
          <a:lstStyle/>
          <a:p>
            <a:r>
              <a:rPr lang="en-US" dirty="0"/>
              <a:t>Fraud</a:t>
            </a:r>
          </a:p>
        </p:txBody>
      </p:sp>
      <p:sp>
        <p:nvSpPr>
          <p:cNvPr id="3" name="Content Placeholder 2">
            <a:extLst>
              <a:ext uri="{FF2B5EF4-FFF2-40B4-BE49-F238E27FC236}">
                <a16:creationId xmlns:a16="http://schemas.microsoft.com/office/drawing/2014/main" id="{9BB876C2-2BA2-3026-47C6-77F64EAC2E59}"/>
              </a:ext>
            </a:extLst>
          </p:cNvPr>
          <p:cNvSpPr>
            <a:spLocks noGrp="1"/>
          </p:cNvSpPr>
          <p:nvPr>
            <p:ph idx="1"/>
          </p:nvPr>
        </p:nvSpPr>
        <p:spPr/>
        <p:txBody>
          <a:bodyPr>
            <a:normAutofit fontScale="92500" lnSpcReduction="10000"/>
          </a:bodyPr>
          <a:lstStyle/>
          <a:p>
            <a:r>
              <a:rPr lang="en-US" dirty="0"/>
              <a:t>Fraud is a deliberate deception or misrepresentation that results in unauthorized benefit, often financial, to the perpetrator at the expense of another party. It involves dishonesty, deceit, or trickery with the intent to gain an unfair or unlawful advantage.</a:t>
            </a:r>
            <a:endParaRPr lang="en-US" b="1" dirty="0"/>
          </a:p>
          <a:p>
            <a:pPr marL="0" indent="0">
              <a:buNone/>
            </a:pPr>
            <a:r>
              <a:rPr lang="en-US" b="1" dirty="0"/>
              <a:t>Characteristics of Fraud:</a:t>
            </a:r>
          </a:p>
          <a:p>
            <a:pPr>
              <a:buFont typeface="+mj-lt"/>
              <a:buAutoNum type="arabicPeriod"/>
            </a:pPr>
            <a:r>
              <a:rPr lang="en-US" b="1" dirty="0"/>
              <a:t>Intent</a:t>
            </a:r>
            <a:r>
              <a:rPr lang="en-US" dirty="0"/>
              <a:t>: Fraud involves intentional actions or omissions aimed at deceiving others.</a:t>
            </a:r>
          </a:p>
          <a:p>
            <a:pPr>
              <a:buFont typeface="+mj-lt"/>
              <a:buAutoNum type="arabicPeriod"/>
            </a:pPr>
            <a:r>
              <a:rPr lang="en-US" b="1" dirty="0"/>
              <a:t>Deception</a:t>
            </a:r>
            <a:r>
              <a:rPr lang="en-US" dirty="0"/>
              <a:t>: It typically includes misleading or concealing information to create a false impression.</a:t>
            </a:r>
          </a:p>
          <a:p>
            <a:pPr>
              <a:buFont typeface="+mj-lt"/>
              <a:buAutoNum type="arabicPeriod"/>
            </a:pPr>
            <a:r>
              <a:rPr lang="en-US" b="1" dirty="0"/>
              <a:t>Financial or Material Gain</a:t>
            </a:r>
            <a:r>
              <a:rPr lang="en-US" dirty="0"/>
              <a:t>: The primary motive behind fraud is usually to obtain financial benefits, assets, or advantages.</a:t>
            </a:r>
          </a:p>
          <a:p>
            <a:endParaRPr lang="en-US" dirty="0"/>
          </a:p>
        </p:txBody>
      </p:sp>
    </p:spTree>
    <p:extLst>
      <p:ext uri="{BB962C8B-B14F-4D97-AF65-F5344CB8AC3E}">
        <p14:creationId xmlns:p14="http://schemas.microsoft.com/office/powerpoint/2010/main" val="685274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2F047-B060-5503-644A-410681CFD30F}"/>
              </a:ext>
            </a:extLst>
          </p:cNvPr>
          <p:cNvSpPr>
            <a:spLocks noGrp="1"/>
          </p:cNvSpPr>
          <p:nvPr>
            <p:ph type="title"/>
          </p:nvPr>
        </p:nvSpPr>
        <p:spPr/>
        <p:txBody>
          <a:bodyPr/>
          <a:lstStyle/>
          <a:p>
            <a:r>
              <a:rPr lang="en-US" dirty="0"/>
              <a:t>Fraud</a:t>
            </a:r>
          </a:p>
        </p:txBody>
      </p:sp>
      <p:sp>
        <p:nvSpPr>
          <p:cNvPr id="3" name="Content Placeholder 2">
            <a:extLst>
              <a:ext uri="{FF2B5EF4-FFF2-40B4-BE49-F238E27FC236}">
                <a16:creationId xmlns:a16="http://schemas.microsoft.com/office/drawing/2014/main" id="{0B3790CA-2C79-007C-B1FA-1CE30E97C85B}"/>
              </a:ext>
            </a:extLst>
          </p:cNvPr>
          <p:cNvSpPr>
            <a:spLocks noGrp="1"/>
          </p:cNvSpPr>
          <p:nvPr>
            <p:ph idx="1"/>
          </p:nvPr>
        </p:nvSpPr>
        <p:spPr/>
        <p:txBody>
          <a:bodyPr>
            <a:normAutofit fontScale="85000" lnSpcReduction="20000"/>
          </a:bodyPr>
          <a:lstStyle/>
          <a:p>
            <a:pPr marL="0" indent="0">
              <a:buNone/>
            </a:pPr>
            <a:r>
              <a:rPr lang="en-US" b="1" dirty="0"/>
              <a:t>Types of Fraud:</a:t>
            </a:r>
          </a:p>
          <a:p>
            <a:pPr>
              <a:buFont typeface="Arial" panose="020B0604020202020204" pitchFamily="34" charset="0"/>
              <a:buChar char="•"/>
            </a:pPr>
            <a:r>
              <a:rPr lang="en-US" b="1" dirty="0"/>
              <a:t>Financial Fraud</a:t>
            </a:r>
            <a:r>
              <a:rPr lang="en-US" dirty="0"/>
              <a:t>: Manipulation of financial records, misrepresentation of financial statements, or theft of funds.</a:t>
            </a:r>
          </a:p>
          <a:p>
            <a:pPr>
              <a:buFont typeface="Arial" panose="020B0604020202020204" pitchFamily="34" charset="0"/>
              <a:buChar char="•"/>
            </a:pPr>
            <a:r>
              <a:rPr lang="en-US" b="1" dirty="0"/>
              <a:t>Insurance Fraud</a:t>
            </a:r>
            <a:r>
              <a:rPr lang="en-US" dirty="0"/>
              <a:t>: Falsifying claims or exaggerating losses to obtain insurance payouts.</a:t>
            </a:r>
          </a:p>
          <a:p>
            <a:pPr>
              <a:buFont typeface="Arial" panose="020B0604020202020204" pitchFamily="34" charset="0"/>
              <a:buChar char="•"/>
            </a:pPr>
            <a:r>
              <a:rPr lang="en-US" b="1" dirty="0"/>
              <a:t>Identity Theft</a:t>
            </a:r>
            <a:r>
              <a:rPr lang="en-US" dirty="0"/>
              <a:t>: Using someone else's personal information without authorization for fraudulent purposes.</a:t>
            </a:r>
          </a:p>
          <a:p>
            <a:pPr>
              <a:buFont typeface="Arial" panose="020B0604020202020204" pitchFamily="34" charset="0"/>
              <a:buChar char="•"/>
            </a:pPr>
            <a:r>
              <a:rPr lang="en-US" b="1" dirty="0"/>
              <a:t>Credit Card Fraud</a:t>
            </a:r>
            <a:r>
              <a:rPr lang="en-US" dirty="0"/>
              <a:t>: Unauthorized use of credit card information to make purchases or withdraw funds.</a:t>
            </a:r>
          </a:p>
          <a:p>
            <a:pPr>
              <a:buFont typeface="Arial" panose="020B0604020202020204" pitchFamily="34" charset="0"/>
              <a:buChar char="•"/>
            </a:pPr>
            <a:r>
              <a:rPr lang="en-US" b="1" dirty="0"/>
              <a:t>Corporate Fraud</a:t>
            </a:r>
            <a:r>
              <a:rPr lang="en-US" dirty="0"/>
              <a:t>: Misappropriation of company assets, insider trading, or falsifying financial reports.</a:t>
            </a:r>
          </a:p>
          <a:p>
            <a:pPr>
              <a:buFont typeface="Arial" panose="020B0604020202020204" pitchFamily="34" charset="0"/>
              <a:buChar char="•"/>
            </a:pPr>
            <a:r>
              <a:rPr lang="en-US" b="1" dirty="0"/>
              <a:t>Internet Fraud</a:t>
            </a:r>
            <a:r>
              <a:rPr lang="en-US" dirty="0"/>
              <a:t>: Scams or schemes conducted online, such as phishing, fake websites, or fraudulent investments.</a:t>
            </a:r>
          </a:p>
          <a:p>
            <a:pPr marL="0" indent="0">
              <a:buNone/>
            </a:pPr>
            <a:endParaRPr lang="en-US" dirty="0"/>
          </a:p>
        </p:txBody>
      </p:sp>
    </p:spTree>
    <p:extLst>
      <p:ext uri="{BB962C8B-B14F-4D97-AF65-F5344CB8AC3E}">
        <p14:creationId xmlns:p14="http://schemas.microsoft.com/office/powerpoint/2010/main" val="37320096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4E54B-DCBC-BD42-A114-E2644BD2925B}"/>
              </a:ext>
            </a:extLst>
          </p:cNvPr>
          <p:cNvSpPr>
            <a:spLocks noGrp="1"/>
          </p:cNvSpPr>
          <p:nvPr>
            <p:ph type="title"/>
          </p:nvPr>
        </p:nvSpPr>
        <p:spPr/>
        <p:txBody>
          <a:bodyPr/>
          <a:lstStyle/>
          <a:p>
            <a:r>
              <a:rPr lang="en-US" dirty="0"/>
              <a:t>Fraud</a:t>
            </a:r>
          </a:p>
        </p:txBody>
      </p:sp>
      <p:sp>
        <p:nvSpPr>
          <p:cNvPr id="3" name="Content Placeholder 2">
            <a:extLst>
              <a:ext uri="{FF2B5EF4-FFF2-40B4-BE49-F238E27FC236}">
                <a16:creationId xmlns:a16="http://schemas.microsoft.com/office/drawing/2014/main" id="{F08C8880-B5B7-405E-2021-B15B1021271F}"/>
              </a:ext>
            </a:extLst>
          </p:cNvPr>
          <p:cNvSpPr>
            <a:spLocks noGrp="1"/>
          </p:cNvSpPr>
          <p:nvPr>
            <p:ph idx="1"/>
          </p:nvPr>
        </p:nvSpPr>
        <p:spPr/>
        <p:txBody>
          <a:bodyPr>
            <a:normAutofit fontScale="92500" lnSpcReduction="10000"/>
          </a:bodyPr>
          <a:lstStyle/>
          <a:p>
            <a:r>
              <a:rPr lang="en-US" b="1" dirty="0"/>
              <a:t>Detection and Prevention:</a:t>
            </a:r>
          </a:p>
          <a:p>
            <a:pPr>
              <a:buFont typeface="Arial" panose="020B0604020202020204" pitchFamily="34" charset="0"/>
              <a:buChar char="•"/>
            </a:pPr>
            <a:r>
              <a:rPr lang="en-US" b="1" dirty="0"/>
              <a:t>Internal Controls</a:t>
            </a:r>
            <a:r>
              <a:rPr lang="en-US" dirty="0"/>
              <a:t>: Implementing checks and balances to detect and deter fraudulent activities within organizations.</a:t>
            </a:r>
          </a:p>
          <a:p>
            <a:pPr>
              <a:buFont typeface="Arial" panose="020B0604020202020204" pitchFamily="34" charset="0"/>
              <a:buChar char="•"/>
            </a:pPr>
            <a:r>
              <a:rPr lang="en-US" b="1" dirty="0"/>
              <a:t>Audits and Monitoring</a:t>
            </a:r>
            <a:r>
              <a:rPr lang="en-US" dirty="0"/>
              <a:t>: Regular audits and monitoring of financial transactions, accounts, and processes to identify anomalies or suspicious activities.</a:t>
            </a:r>
          </a:p>
          <a:p>
            <a:pPr>
              <a:buFont typeface="Arial" panose="020B0604020202020204" pitchFamily="34" charset="0"/>
              <a:buChar char="•"/>
            </a:pPr>
            <a:r>
              <a:rPr lang="en-US" b="1" dirty="0"/>
              <a:t>Employee Training</a:t>
            </a:r>
            <a:r>
              <a:rPr lang="en-US" dirty="0"/>
              <a:t>: Educating employees on fraud awareness, ethical behavior, and reporting mechanisms.</a:t>
            </a:r>
          </a:p>
          <a:p>
            <a:pPr>
              <a:buFont typeface="Arial" panose="020B0604020202020204" pitchFamily="34" charset="0"/>
              <a:buChar char="•"/>
            </a:pPr>
            <a:r>
              <a:rPr lang="en-US" b="1" dirty="0"/>
              <a:t>Technology Solutions</a:t>
            </a:r>
            <a:r>
              <a:rPr lang="en-US" dirty="0"/>
              <a:t>: Utilizing advanced analytics, machine learning, and AI-driven tools for real-time detection of fraudulent patterns and behaviors.</a:t>
            </a:r>
          </a:p>
          <a:p>
            <a:pPr marL="0" indent="0">
              <a:buNone/>
            </a:pPr>
            <a:endParaRPr lang="en-US" dirty="0"/>
          </a:p>
        </p:txBody>
      </p:sp>
    </p:spTree>
    <p:extLst>
      <p:ext uri="{BB962C8B-B14F-4D97-AF65-F5344CB8AC3E}">
        <p14:creationId xmlns:p14="http://schemas.microsoft.com/office/powerpoint/2010/main" val="20802399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F2E1C-E971-650D-6A98-626FA687B1E7}"/>
              </a:ext>
            </a:extLst>
          </p:cNvPr>
          <p:cNvSpPr>
            <a:spLocks noGrp="1"/>
          </p:cNvSpPr>
          <p:nvPr>
            <p:ph type="title"/>
          </p:nvPr>
        </p:nvSpPr>
        <p:spPr/>
        <p:txBody>
          <a:bodyPr/>
          <a:lstStyle/>
          <a:p>
            <a:r>
              <a:rPr lang="en-US" dirty="0"/>
              <a:t>Fraud Detection</a:t>
            </a:r>
          </a:p>
        </p:txBody>
      </p:sp>
      <p:sp>
        <p:nvSpPr>
          <p:cNvPr id="4" name="Content Placeholder 3">
            <a:extLst>
              <a:ext uri="{FF2B5EF4-FFF2-40B4-BE49-F238E27FC236}">
                <a16:creationId xmlns:a16="http://schemas.microsoft.com/office/drawing/2014/main" id="{AB5B17BC-D5F9-2D55-2F49-78145A9691BC}"/>
              </a:ext>
            </a:extLst>
          </p:cNvPr>
          <p:cNvSpPr>
            <a:spLocks noGrp="1"/>
          </p:cNvSpPr>
          <p:nvPr>
            <p:ph idx="1"/>
          </p:nvPr>
        </p:nvSpPr>
        <p:spPr/>
        <p:txBody>
          <a:bodyPr>
            <a:normAutofit fontScale="92500" lnSpcReduction="10000"/>
          </a:bodyPr>
          <a:lstStyle/>
          <a:p>
            <a:r>
              <a:rPr lang="en-US" dirty="0"/>
              <a:t>Fraud detection is a specialized application of data analytics and machine learning aimed at identifying and preventing fraudulent activities within various domains such as finance, e-commerce, healthcare, and insurance. </a:t>
            </a:r>
          </a:p>
          <a:p>
            <a:r>
              <a:rPr lang="en-US" dirty="0"/>
              <a:t>The goal is to distinguish between legitimate transactions or activities and those that are fraudulent or suspicious.</a:t>
            </a:r>
          </a:p>
          <a:p>
            <a:r>
              <a:rPr lang="en-US" dirty="0"/>
              <a:t>Fraud detection involves using data-driven techniques to uncover patterns, anomalies, or indicators of fraudulent behavior within large datasets. </a:t>
            </a:r>
          </a:p>
          <a:p>
            <a:r>
              <a:rPr lang="en-US" dirty="0"/>
              <a:t>It typically employs advanced algorithms and statistical methods to analyze transactional data, user behaviors, or other relevant information to detect potentially fraudulent activities.</a:t>
            </a:r>
          </a:p>
        </p:txBody>
      </p:sp>
    </p:spTree>
    <p:extLst>
      <p:ext uri="{BB962C8B-B14F-4D97-AF65-F5344CB8AC3E}">
        <p14:creationId xmlns:p14="http://schemas.microsoft.com/office/powerpoint/2010/main" val="8866662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1F4E1-E236-28F6-3837-2A6322321B52}"/>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DFF388BE-8688-9864-8016-7FADD3326C84}"/>
              </a:ext>
            </a:extLst>
          </p:cNvPr>
          <p:cNvSpPr>
            <a:spLocks noGrp="1"/>
          </p:cNvSpPr>
          <p:nvPr>
            <p:ph idx="1"/>
          </p:nvPr>
        </p:nvSpPr>
        <p:spPr/>
        <p:txBody>
          <a:bodyPr>
            <a:normAutofit fontScale="70000" lnSpcReduction="20000"/>
          </a:bodyPr>
          <a:lstStyle/>
          <a:p>
            <a:r>
              <a:rPr lang="en-US" b="1" dirty="0"/>
              <a:t>Scenario</a:t>
            </a:r>
            <a:r>
              <a:rPr lang="en-US" dirty="0"/>
              <a:t>: Credit card fraud detection in banking.</a:t>
            </a:r>
          </a:p>
          <a:p>
            <a:r>
              <a:rPr lang="en-US" b="1" dirty="0"/>
              <a:t>Description</a:t>
            </a:r>
            <a:r>
              <a:rPr lang="en-US" dirty="0"/>
              <a:t>: Banks use fraud detection systems to monitor credit card transactions in real-time. Here’s how it works:</a:t>
            </a:r>
          </a:p>
          <a:p>
            <a:pPr>
              <a:buFont typeface="Arial" panose="020B0604020202020204" pitchFamily="34" charset="0"/>
              <a:buChar char="•"/>
            </a:pPr>
            <a:r>
              <a:rPr lang="en-US" b="1" dirty="0"/>
              <a:t>Data Collection</a:t>
            </a:r>
            <a:r>
              <a:rPr lang="en-US" dirty="0"/>
              <a:t>: Collect transaction data including cardholder information, transaction amounts, merchants, timestamps, etc.</a:t>
            </a:r>
          </a:p>
          <a:p>
            <a:pPr>
              <a:buFont typeface="Arial" panose="020B0604020202020204" pitchFamily="34" charset="0"/>
              <a:buChar char="•"/>
            </a:pPr>
            <a:r>
              <a:rPr lang="en-US" b="1" dirty="0"/>
              <a:t>Preprocessing and Feature Engineering</a:t>
            </a:r>
            <a:r>
              <a:rPr lang="en-US" dirty="0"/>
              <a:t>: Clean and preprocess data, extract features like transaction frequency, unusual spending patterns, location consistency, etc.</a:t>
            </a:r>
          </a:p>
          <a:p>
            <a:pPr>
              <a:buFont typeface="Arial" panose="020B0604020202020204" pitchFamily="34" charset="0"/>
              <a:buChar char="•"/>
            </a:pPr>
            <a:r>
              <a:rPr lang="en-US" b="1" dirty="0"/>
              <a:t>Model Development</a:t>
            </a:r>
            <a:r>
              <a:rPr lang="en-US" dirty="0"/>
              <a:t>: Train a machine learning model (e.g., random forest classifier) on labeled data where fraud cases are identified.</a:t>
            </a:r>
          </a:p>
          <a:p>
            <a:pPr>
              <a:buFont typeface="Arial" panose="020B0604020202020204" pitchFamily="34" charset="0"/>
              <a:buChar char="•"/>
            </a:pPr>
            <a:r>
              <a:rPr lang="en-US" b="1" dirty="0"/>
              <a:t>Real-Time Monitoring</a:t>
            </a:r>
            <a:r>
              <a:rPr lang="en-US" dirty="0"/>
              <a:t>: Monitor incoming transactions in real-time, scoring each transaction based on the trained model.</a:t>
            </a:r>
          </a:p>
          <a:p>
            <a:pPr>
              <a:buFont typeface="Arial" panose="020B0604020202020204" pitchFamily="34" charset="0"/>
              <a:buChar char="•"/>
            </a:pPr>
            <a:r>
              <a:rPr lang="en-US" b="1" dirty="0"/>
              <a:t>Alerting and Response</a:t>
            </a:r>
            <a:r>
              <a:rPr lang="en-US" dirty="0"/>
              <a:t>: Flag transactions with high fraud probability, triggering alerts for immediate review by fraud analysts.</a:t>
            </a:r>
          </a:p>
          <a:p>
            <a:pPr>
              <a:buFont typeface="Arial" panose="020B0604020202020204" pitchFamily="34" charset="0"/>
              <a:buChar char="•"/>
            </a:pPr>
            <a:r>
              <a:rPr lang="en-US" b="1" dirty="0"/>
              <a:t>Post-Detection Analysis</a:t>
            </a:r>
            <a:r>
              <a:rPr lang="en-US" dirty="0"/>
              <a:t>: Investigate flagged transactions, confirm fraudulent activities, and take actions such as blocking cards or contacting customers.</a:t>
            </a:r>
          </a:p>
          <a:p>
            <a:pPr marL="0" indent="0">
              <a:buNone/>
            </a:pPr>
            <a:endParaRPr lang="en-US" dirty="0"/>
          </a:p>
        </p:txBody>
      </p:sp>
    </p:spTree>
    <p:extLst>
      <p:ext uri="{BB962C8B-B14F-4D97-AF65-F5344CB8AC3E}">
        <p14:creationId xmlns:p14="http://schemas.microsoft.com/office/powerpoint/2010/main" val="10096630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8D0F7F2-0B62-C5E0-EB95-818344F85BEA}"/>
              </a:ext>
            </a:extLst>
          </p:cNvPr>
          <p:cNvPicPr>
            <a:picLocks noGrp="1" noChangeAspect="1"/>
          </p:cNvPicPr>
          <p:nvPr>
            <p:ph idx="1"/>
          </p:nvPr>
        </p:nvPicPr>
        <p:blipFill>
          <a:blip r:embed="rId2"/>
          <a:stretch>
            <a:fillRect/>
          </a:stretch>
        </p:blipFill>
        <p:spPr>
          <a:xfrm>
            <a:off x="3171556" y="643466"/>
            <a:ext cx="5848888" cy="5571067"/>
          </a:xfrm>
          <a:prstGeom prst="rect">
            <a:avLst/>
          </a:prstGeom>
        </p:spPr>
      </p:pic>
      <p:sp>
        <p:nvSpPr>
          <p:cNvPr id="4" name="AutoShape 2" descr="Introduction to Fraud Detection: Everything You Should Know">
            <a:extLst>
              <a:ext uri="{FF2B5EF4-FFF2-40B4-BE49-F238E27FC236}">
                <a16:creationId xmlns:a16="http://schemas.microsoft.com/office/drawing/2014/main" id="{6A29A5F8-75EF-CB90-6363-A960F1B5AB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00288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85855-920D-1F17-8EFD-238CA7B7585F}"/>
              </a:ext>
            </a:extLst>
          </p:cNvPr>
          <p:cNvSpPr>
            <a:spLocks noGrp="1"/>
          </p:cNvSpPr>
          <p:nvPr>
            <p:ph type="title"/>
          </p:nvPr>
        </p:nvSpPr>
        <p:spPr/>
        <p:txBody>
          <a:bodyPr/>
          <a:lstStyle/>
          <a:p>
            <a:r>
              <a:rPr lang="en-US" dirty="0"/>
              <a:t>Neural Network</a:t>
            </a:r>
          </a:p>
        </p:txBody>
      </p:sp>
      <p:sp>
        <p:nvSpPr>
          <p:cNvPr id="3" name="Content Placeholder 2">
            <a:extLst>
              <a:ext uri="{FF2B5EF4-FFF2-40B4-BE49-F238E27FC236}">
                <a16:creationId xmlns:a16="http://schemas.microsoft.com/office/drawing/2014/main" id="{5626A71A-67AF-252E-4005-55FFF91A3223}"/>
              </a:ext>
            </a:extLst>
          </p:cNvPr>
          <p:cNvSpPr>
            <a:spLocks noGrp="1"/>
          </p:cNvSpPr>
          <p:nvPr>
            <p:ph idx="1"/>
          </p:nvPr>
        </p:nvSpPr>
        <p:spPr/>
        <p:txBody>
          <a:bodyPr>
            <a:normAutofit/>
          </a:bodyPr>
          <a:lstStyle/>
          <a:p>
            <a:pPr marL="0" indent="0">
              <a:buNone/>
            </a:pPr>
            <a:r>
              <a:rPr lang="en-US" b="1" dirty="0"/>
              <a:t>3. Activation Function</a:t>
            </a:r>
            <a:r>
              <a:rPr lang="en-US" dirty="0"/>
              <a:t>:</a:t>
            </a:r>
          </a:p>
          <a:p>
            <a:pPr marL="742950" lvl="1" indent="-285750">
              <a:buFont typeface="+mj-lt"/>
              <a:buAutoNum type="arabicPeriod"/>
            </a:pPr>
            <a:r>
              <a:rPr lang="en-US" dirty="0"/>
              <a:t>Determines the output of a neuron. Common activation functions include sigmoid, tanh, and </a:t>
            </a:r>
            <a:r>
              <a:rPr lang="en-US" dirty="0" err="1"/>
              <a:t>ReLU</a:t>
            </a:r>
            <a:r>
              <a:rPr lang="en-US" dirty="0"/>
              <a:t> (Rectified Linear Unit).</a:t>
            </a:r>
          </a:p>
          <a:p>
            <a:pPr marL="0" indent="0">
              <a:buNone/>
            </a:pPr>
            <a:r>
              <a:rPr lang="en-US" b="1" dirty="0"/>
              <a:t>4. Training and Learning</a:t>
            </a:r>
            <a:r>
              <a:rPr lang="en-US" dirty="0"/>
              <a:t>:</a:t>
            </a:r>
          </a:p>
          <a:p>
            <a:pPr marL="742950" lvl="1" indent="-285750">
              <a:buFont typeface="+mj-lt"/>
              <a:buAutoNum type="arabicPeriod"/>
            </a:pPr>
            <a:r>
              <a:rPr lang="en-US" b="1" dirty="0"/>
              <a:t>Forward Propagation</a:t>
            </a:r>
            <a:r>
              <a:rPr lang="en-US" dirty="0"/>
              <a:t>: Process of passing input data through the network to compute output.</a:t>
            </a:r>
          </a:p>
          <a:p>
            <a:pPr marL="742950" lvl="1" indent="-285750">
              <a:buFont typeface="+mj-lt"/>
              <a:buAutoNum type="arabicPeriod"/>
            </a:pPr>
            <a:r>
              <a:rPr lang="en-US" b="1" dirty="0"/>
              <a:t>Backpropagation</a:t>
            </a:r>
            <a:r>
              <a:rPr lang="en-US" dirty="0"/>
              <a:t>: Adjusting weights and biases during training based on error (difference between predicted and actual output) to minimize the error using optimization algorithms like gradient descent.</a:t>
            </a:r>
          </a:p>
        </p:txBody>
      </p:sp>
    </p:spTree>
    <p:extLst>
      <p:ext uri="{BB962C8B-B14F-4D97-AF65-F5344CB8AC3E}">
        <p14:creationId xmlns:p14="http://schemas.microsoft.com/office/powerpoint/2010/main" val="19335836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51021A7-C697-50C5-69BD-3F4E3F8F972F}"/>
              </a:ext>
            </a:extLst>
          </p:cNvPr>
          <p:cNvPicPr>
            <a:picLocks noGrp="1" noChangeAspect="1"/>
          </p:cNvPicPr>
          <p:nvPr>
            <p:ph idx="1"/>
          </p:nvPr>
        </p:nvPicPr>
        <p:blipFill>
          <a:blip r:embed="rId2"/>
          <a:stretch>
            <a:fillRect/>
          </a:stretch>
        </p:blipFill>
        <p:spPr>
          <a:xfrm>
            <a:off x="913612" y="643466"/>
            <a:ext cx="10364775" cy="5571067"/>
          </a:xfrm>
          <a:prstGeom prst="rect">
            <a:avLst/>
          </a:prstGeom>
        </p:spPr>
      </p:pic>
    </p:spTree>
    <p:extLst>
      <p:ext uri="{BB962C8B-B14F-4D97-AF65-F5344CB8AC3E}">
        <p14:creationId xmlns:p14="http://schemas.microsoft.com/office/powerpoint/2010/main" val="1399515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CD192-D405-1077-83BA-C361569B8A8A}"/>
              </a:ext>
            </a:extLst>
          </p:cNvPr>
          <p:cNvSpPr>
            <a:spLocks noGrp="1"/>
          </p:cNvSpPr>
          <p:nvPr>
            <p:ph type="title"/>
          </p:nvPr>
        </p:nvSpPr>
        <p:spPr/>
        <p:txBody>
          <a:bodyPr/>
          <a:lstStyle/>
          <a:p>
            <a:r>
              <a:rPr lang="en-US" dirty="0"/>
              <a:t>Example of Neural Network: Handwritten Digit Recognition</a:t>
            </a:r>
          </a:p>
        </p:txBody>
      </p:sp>
      <p:sp>
        <p:nvSpPr>
          <p:cNvPr id="3" name="Content Placeholder 2">
            <a:extLst>
              <a:ext uri="{FF2B5EF4-FFF2-40B4-BE49-F238E27FC236}">
                <a16:creationId xmlns:a16="http://schemas.microsoft.com/office/drawing/2014/main" id="{5EA0CF45-8E60-BBF9-059B-E2086D941D49}"/>
              </a:ext>
            </a:extLst>
          </p:cNvPr>
          <p:cNvSpPr>
            <a:spLocks noGrp="1"/>
          </p:cNvSpPr>
          <p:nvPr>
            <p:ph idx="1"/>
          </p:nvPr>
        </p:nvSpPr>
        <p:spPr/>
        <p:txBody>
          <a:bodyPr>
            <a:normAutofit fontScale="55000" lnSpcReduction="20000"/>
          </a:bodyPr>
          <a:lstStyle/>
          <a:p>
            <a:pPr marL="0" indent="0">
              <a:buNone/>
            </a:pPr>
            <a:r>
              <a:rPr lang="en-US" b="1" dirty="0"/>
              <a:t>Scenario</a:t>
            </a:r>
            <a:r>
              <a:rPr lang="en-US" dirty="0"/>
              <a:t>: Training a neural network to recognize handwritten digits (0-9) based on images.</a:t>
            </a:r>
          </a:p>
          <a:p>
            <a:r>
              <a:rPr lang="en-US" b="1" dirty="0"/>
              <a:t>How It Works:</a:t>
            </a:r>
          </a:p>
          <a:p>
            <a:pPr>
              <a:buFont typeface="+mj-lt"/>
              <a:buAutoNum type="arabicPeriod"/>
            </a:pPr>
            <a:r>
              <a:rPr lang="en-US" b="1" dirty="0"/>
              <a:t>Input Layer</a:t>
            </a:r>
            <a:r>
              <a:rPr lang="en-US" dirty="0"/>
              <a:t>:</a:t>
            </a:r>
          </a:p>
          <a:p>
            <a:pPr marL="742950" lvl="1" indent="-285750">
              <a:buFont typeface="+mj-lt"/>
              <a:buAutoNum type="arabicPeriod"/>
            </a:pPr>
            <a:r>
              <a:rPr lang="en-US" b="1" dirty="0"/>
              <a:t>Description</a:t>
            </a:r>
            <a:r>
              <a:rPr lang="en-US" dirty="0"/>
              <a:t>: Consists of neurons where each neuron represents a pixel value in the input image (e.g., 28x28 pixels for MNIST dataset).</a:t>
            </a:r>
          </a:p>
          <a:p>
            <a:pPr marL="742950" lvl="1" indent="-285750">
              <a:buFont typeface="+mj-lt"/>
              <a:buAutoNum type="arabicPeriod"/>
            </a:pPr>
            <a:r>
              <a:rPr lang="en-US" b="1" dirty="0"/>
              <a:t>Example</a:t>
            </a:r>
            <a:r>
              <a:rPr lang="en-US" dirty="0"/>
              <a:t>: Inputting grayscale images of handwritten digits.</a:t>
            </a:r>
          </a:p>
          <a:p>
            <a:pPr>
              <a:buFont typeface="+mj-lt"/>
              <a:buAutoNum type="arabicPeriod"/>
            </a:pPr>
            <a:r>
              <a:rPr lang="en-US" b="1" dirty="0"/>
              <a:t>Hidden Layers</a:t>
            </a:r>
            <a:r>
              <a:rPr lang="en-US" dirty="0"/>
              <a:t>:</a:t>
            </a:r>
          </a:p>
          <a:p>
            <a:pPr marL="742950" lvl="1" indent="-285750">
              <a:buFont typeface="+mj-lt"/>
              <a:buAutoNum type="arabicPeriod"/>
            </a:pPr>
            <a:r>
              <a:rPr lang="en-US" b="1" dirty="0"/>
              <a:t>Description</a:t>
            </a:r>
            <a:r>
              <a:rPr lang="en-US" dirty="0"/>
              <a:t>: Layers between input and output layers where neurons process input data using weights and activation functions to extract features.</a:t>
            </a:r>
          </a:p>
          <a:p>
            <a:pPr marL="742950" lvl="1" indent="-285750">
              <a:buFont typeface="+mj-lt"/>
              <a:buAutoNum type="arabicPeriod"/>
            </a:pPr>
            <a:r>
              <a:rPr lang="en-US" b="1" dirty="0"/>
              <a:t>Example</a:t>
            </a:r>
            <a:r>
              <a:rPr lang="en-US" dirty="0"/>
              <a:t>: Multiple hidden layers with hundreds of neurons each, applying weights and biases to transform input data.</a:t>
            </a:r>
          </a:p>
          <a:p>
            <a:pPr>
              <a:buFont typeface="+mj-lt"/>
              <a:buAutoNum type="arabicPeriod"/>
            </a:pPr>
            <a:r>
              <a:rPr lang="en-US" b="1" dirty="0"/>
              <a:t>Output Layer</a:t>
            </a:r>
            <a:r>
              <a:rPr lang="en-US" dirty="0"/>
              <a:t>:</a:t>
            </a:r>
          </a:p>
          <a:p>
            <a:pPr marL="742950" lvl="1" indent="-285750">
              <a:buFont typeface="+mj-lt"/>
              <a:buAutoNum type="arabicPeriod"/>
            </a:pPr>
            <a:r>
              <a:rPr lang="en-US" b="1" dirty="0"/>
              <a:t>Description</a:t>
            </a:r>
            <a:r>
              <a:rPr lang="en-US" dirty="0"/>
              <a:t>: Neurons in this layer produce the final output, representing the predicted digit (0-9).</a:t>
            </a:r>
          </a:p>
          <a:p>
            <a:pPr marL="742950" lvl="1" indent="-285750">
              <a:buFont typeface="+mj-lt"/>
              <a:buAutoNum type="arabicPeriod"/>
            </a:pPr>
            <a:r>
              <a:rPr lang="en-US" b="1" dirty="0"/>
              <a:t>Example</a:t>
            </a:r>
            <a:r>
              <a:rPr lang="en-US" dirty="0"/>
              <a:t>: 10 neurons (one for each digit), each neuron outputting a probability score using </a:t>
            </a:r>
            <a:r>
              <a:rPr lang="en-US" dirty="0" err="1"/>
              <a:t>softmax</a:t>
            </a:r>
            <a:r>
              <a:rPr lang="en-US" dirty="0"/>
              <a:t> activation function.</a:t>
            </a:r>
          </a:p>
          <a:p>
            <a:pPr>
              <a:buFont typeface="+mj-lt"/>
              <a:buAutoNum type="arabicPeriod"/>
            </a:pPr>
            <a:r>
              <a:rPr lang="en-US" b="1" dirty="0"/>
              <a:t>Training Process</a:t>
            </a:r>
            <a:r>
              <a:rPr lang="en-US" dirty="0"/>
              <a:t>:</a:t>
            </a:r>
          </a:p>
          <a:p>
            <a:pPr marL="742950" lvl="1" indent="-285750">
              <a:buFont typeface="+mj-lt"/>
              <a:buAutoNum type="arabicPeriod"/>
            </a:pPr>
            <a:r>
              <a:rPr lang="en-US" b="1" dirty="0"/>
              <a:t>Forward Propagation</a:t>
            </a:r>
            <a:r>
              <a:rPr lang="en-US" dirty="0"/>
              <a:t>: Input image data passes through the network, computing outputs.</a:t>
            </a:r>
          </a:p>
          <a:p>
            <a:pPr marL="742950" lvl="1" indent="-285750">
              <a:buFont typeface="+mj-lt"/>
              <a:buAutoNum type="arabicPeriod"/>
            </a:pPr>
            <a:r>
              <a:rPr lang="en-US" b="1" dirty="0"/>
              <a:t>Backpropagation</a:t>
            </a:r>
            <a:r>
              <a:rPr lang="en-US" dirty="0"/>
              <a:t>: Computes error (difference between predicted and actual digit) and adjusts weights and biases using gradient descent to minimize error.</a:t>
            </a:r>
          </a:p>
          <a:p>
            <a:pPr>
              <a:buFont typeface="+mj-lt"/>
              <a:buAutoNum type="arabicPeriod"/>
            </a:pPr>
            <a:r>
              <a:rPr lang="en-US" b="1" dirty="0"/>
              <a:t>Testing and Inference</a:t>
            </a:r>
            <a:r>
              <a:rPr lang="en-US" dirty="0"/>
              <a:t>:</a:t>
            </a:r>
          </a:p>
          <a:p>
            <a:pPr marL="742950" lvl="1" indent="-285750">
              <a:buFont typeface="+mj-lt"/>
              <a:buAutoNum type="arabicPeriod"/>
            </a:pPr>
            <a:r>
              <a:rPr lang="en-US" b="1" dirty="0"/>
              <a:t>Description</a:t>
            </a:r>
            <a:r>
              <a:rPr lang="en-US" dirty="0"/>
              <a:t>: Once trained, the neural network can classify new, unseen images of handwritten digits.</a:t>
            </a:r>
          </a:p>
          <a:p>
            <a:pPr marL="742950" lvl="1" indent="-285750">
              <a:buFont typeface="+mj-lt"/>
              <a:buAutoNum type="arabicPeriod"/>
            </a:pPr>
            <a:r>
              <a:rPr lang="en-US" b="1" dirty="0"/>
              <a:t>Example</a:t>
            </a:r>
            <a:r>
              <a:rPr lang="en-US" dirty="0"/>
              <a:t>: Inputting a new handwritten digit image, the network predicts the digit based on learned patterns and weights.</a:t>
            </a:r>
          </a:p>
          <a:p>
            <a:pPr marL="0" indent="0">
              <a:buNone/>
            </a:pPr>
            <a:endParaRPr lang="en-US" dirty="0"/>
          </a:p>
        </p:txBody>
      </p:sp>
    </p:spTree>
    <p:extLst>
      <p:ext uri="{BB962C8B-B14F-4D97-AF65-F5344CB8AC3E}">
        <p14:creationId xmlns:p14="http://schemas.microsoft.com/office/powerpoint/2010/main" val="3879974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9B700-9DBE-E24B-E5A4-A19F02D526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5F261F4-CA0C-025A-014D-9CC94C505E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E4C1B7D-80DA-1AFE-7653-6A13E087E323}"/>
              </a:ext>
            </a:extLst>
          </p:cNvPr>
          <p:cNvPicPr>
            <a:picLocks noChangeAspect="1"/>
          </p:cNvPicPr>
          <p:nvPr/>
        </p:nvPicPr>
        <p:blipFill>
          <a:blip r:embed="rId2"/>
          <a:stretch>
            <a:fillRect/>
          </a:stretch>
        </p:blipFill>
        <p:spPr>
          <a:xfrm>
            <a:off x="1418572" y="766391"/>
            <a:ext cx="9354856" cy="5325218"/>
          </a:xfrm>
          <a:prstGeom prst="rect">
            <a:avLst/>
          </a:prstGeom>
        </p:spPr>
      </p:pic>
    </p:spTree>
    <p:extLst>
      <p:ext uri="{BB962C8B-B14F-4D97-AF65-F5344CB8AC3E}">
        <p14:creationId xmlns:p14="http://schemas.microsoft.com/office/powerpoint/2010/main" val="2980817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E193B9F-91E6-8B7C-6609-ECBF74871DB5}"/>
              </a:ext>
            </a:extLst>
          </p:cNvPr>
          <p:cNvPicPr>
            <a:picLocks noGrp="1" noChangeAspect="1"/>
          </p:cNvPicPr>
          <p:nvPr>
            <p:ph idx="1"/>
          </p:nvPr>
        </p:nvPicPr>
        <p:blipFill>
          <a:blip r:embed="rId2"/>
          <a:stretch>
            <a:fillRect/>
          </a:stretch>
        </p:blipFill>
        <p:spPr>
          <a:xfrm>
            <a:off x="643467" y="934466"/>
            <a:ext cx="10905066" cy="4989066"/>
          </a:xfrm>
          <a:prstGeom prst="rect">
            <a:avLst/>
          </a:prstGeom>
        </p:spPr>
      </p:pic>
    </p:spTree>
    <p:extLst>
      <p:ext uri="{BB962C8B-B14F-4D97-AF65-F5344CB8AC3E}">
        <p14:creationId xmlns:p14="http://schemas.microsoft.com/office/powerpoint/2010/main" val="1076438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0A262DE-DE9D-9A9F-5807-A2892A24279A}"/>
              </a:ext>
            </a:extLst>
          </p:cNvPr>
          <p:cNvPicPr>
            <a:picLocks noGrp="1" noChangeAspect="1"/>
          </p:cNvPicPr>
          <p:nvPr>
            <p:ph idx="1"/>
          </p:nvPr>
        </p:nvPicPr>
        <p:blipFill>
          <a:blip r:embed="rId2"/>
          <a:stretch>
            <a:fillRect/>
          </a:stretch>
        </p:blipFill>
        <p:spPr>
          <a:xfrm>
            <a:off x="643467" y="1179830"/>
            <a:ext cx="10905066" cy="4498338"/>
          </a:xfrm>
          <a:prstGeom prst="rect">
            <a:avLst/>
          </a:prstGeom>
        </p:spPr>
      </p:pic>
    </p:spTree>
    <p:extLst>
      <p:ext uri="{BB962C8B-B14F-4D97-AF65-F5344CB8AC3E}">
        <p14:creationId xmlns:p14="http://schemas.microsoft.com/office/powerpoint/2010/main" val="2466455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0EC499F-7153-99C8-C353-A8273A6E635C}"/>
              </a:ext>
            </a:extLst>
          </p:cNvPr>
          <p:cNvPicPr>
            <a:picLocks noGrp="1" noChangeAspect="1"/>
          </p:cNvPicPr>
          <p:nvPr>
            <p:ph idx="1"/>
          </p:nvPr>
        </p:nvPicPr>
        <p:blipFill>
          <a:blip r:embed="rId2"/>
          <a:stretch>
            <a:fillRect/>
          </a:stretch>
        </p:blipFill>
        <p:spPr>
          <a:xfrm>
            <a:off x="1209099" y="643466"/>
            <a:ext cx="9773802" cy="5571067"/>
          </a:xfrm>
          <a:prstGeom prst="rect">
            <a:avLst/>
          </a:prstGeom>
        </p:spPr>
      </p:pic>
    </p:spTree>
    <p:extLst>
      <p:ext uri="{BB962C8B-B14F-4D97-AF65-F5344CB8AC3E}">
        <p14:creationId xmlns:p14="http://schemas.microsoft.com/office/powerpoint/2010/main" val="3195634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47</TotalTime>
  <Words>2702</Words>
  <Application>Microsoft Office PowerPoint</Application>
  <PresentationFormat>Widescreen</PresentationFormat>
  <Paragraphs>174</Paragraphs>
  <Slides>40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Aptos</vt:lpstr>
      <vt:lpstr>Aptos Display</vt:lpstr>
      <vt:lpstr>Arial</vt:lpstr>
      <vt:lpstr>Office Theme</vt:lpstr>
      <vt:lpstr>AI</vt:lpstr>
      <vt:lpstr>PowerPoint Presentation</vt:lpstr>
      <vt:lpstr>Neural Network</vt:lpstr>
      <vt:lpstr>Neural Network</vt:lpstr>
      <vt:lpstr>Example of Neural Network: Handwritten Digit Recognition</vt:lpstr>
      <vt:lpstr>PowerPoint Presentation</vt:lpstr>
      <vt:lpstr>PowerPoint Presentation</vt:lpstr>
      <vt:lpstr>PowerPoint Presentation</vt:lpstr>
      <vt:lpstr>PowerPoint Presentation</vt:lpstr>
      <vt:lpstr>PowerPoint Presentation</vt:lpstr>
      <vt:lpstr>Virtual Reality</vt:lpstr>
      <vt:lpstr>Application</vt:lpstr>
      <vt:lpstr>Components</vt:lpstr>
      <vt:lpstr>Intelligent agent</vt:lpstr>
      <vt:lpstr>PowerPoint Presentation</vt:lpstr>
      <vt:lpstr>Types of Intelligent agent</vt:lpstr>
      <vt:lpstr>Data mining</vt:lpstr>
      <vt:lpstr>Data warehousing</vt:lpstr>
      <vt:lpstr>OLTP</vt:lpstr>
      <vt:lpstr>OLAP</vt:lpstr>
      <vt:lpstr>OLTP VS OLAP</vt:lpstr>
      <vt:lpstr>PowerPoint Presentation</vt:lpstr>
      <vt:lpstr>PowerPoint Presentation</vt:lpstr>
      <vt:lpstr>PowerPoint Presentation</vt:lpstr>
      <vt:lpstr>PowerPoint Presentation</vt:lpstr>
      <vt:lpstr>Anomaly Detection</vt:lpstr>
      <vt:lpstr>PowerPoint Presentation</vt:lpstr>
      <vt:lpstr>Benefits of Anomaly Detection </vt:lpstr>
      <vt:lpstr>PowerPoint Presentation</vt:lpstr>
      <vt:lpstr>PowerPoint Presentation</vt:lpstr>
      <vt:lpstr>PowerPoint Presentation</vt:lpstr>
      <vt:lpstr>PowerPoint Presentation</vt:lpstr>
      <vt:lpstr>PowerPoint Presentation</vt:lpstr>
      <vt:lpstr>Fraud</vt:lpstr>
      <vt:lpstr>Fraud</vt:lpstr>
      <vt:lpstr>Fraud</vt:lpstr>
      <vt:lpstr>Fraud Detection</vt:lpstr>
      <vt:lpstr>Example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Surendra Kc</dc:creator>
  <cp:lastModifiedBy>Surendra Kc</cp:lastModifiedBy>
  <cp:revision>25</cp:revision>
  <dcterms:created xsi:type="dcterms:W3CDTF">2024-06-19T04:55:54Z</dcterms:created>
  <dcterms:modified xsi:type="dcterms:W3CDTF">2024-06-19T05:43:25Z</dcterms:modified>
</cp:coreProperties>
</file>